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52"/>
  </p:notesMasterIdLst>
  <p:sldIdLst>
    <p:sldId id="267" r:id="rId3"/>
    <p:sldId id="258" r:id="rId4"/>
    <p:sldId id="337" r:id="rId5"/>
    <p:sldId id="338" r:id="rId6"/>
    <p:sldId id="339" r:id="rId7"/>
    <p:sldId id="340" r:id="rId8"/>
    <p:sldId id="341" r:id="rId9"/>
    <p:sldId id="342" r:id="rId10"/>
    <p:sldId id="343" r:id="rId11"/>
    <p:sldId id="344" r:id="rId12"/>
    <p:sldId id="345" r:id="rId13"/>
    <p:sldId id="346" r:id="rId14"/>
    <p:sldId id="347" r:id="rId15"/>
    <p:sldId id="348" r:id="rId16"/>
    <p:sldId id="349" r:id="rId17"/>
    <p:sldId id="350" r:id="rId18"/>
    <p:sldId id="351" r:id="rId19"/>
    <p:sldId id="353" r:id="rId20"/>
    <p:sldId id="355" r:id="rId21"/>
    <p:sldId id="356" r:id="rId22"/>
    <p:sldId id="358" r:id="rId23"/>
    <p:sldId id="359" r:id="rId24"/>
    <p:sldId id="360" r:id="rId25"/>
    <p:sldId id="357" r:id="rId26"/>
    <p:sldId id="361" r:id="rId27"/>
    <p:sldId id="354" r:id="rId28"/>
    <p:sldId id="362" r:id="rId29"/>
    <p:sldId id="363" r:id="rId30"/>
    <p:sldId id="364" r:id="rId31"/>
    <p:sldId id="378" r:id="rId32"/>
    <p:sldId id="365" r:id="rId33"/>
    <p:sldId id="366" r:id="rId34"/>
    <p:sldId id="368" r:id="rId35"/>
    <p:sldId id="374" r:id="rId36"/>
    <p:sldId id="370" r:id="rId37"/>
    <p:sldId id="371" r:id="rId38"/>
    <p:sldId id="372" r:id="rId39"/>
    <p:sldId id="373" r:id="rId40"/>
    <p:sldId id="375" r:id="rId41"/>
    <p:sldId id="377" r:id="rId42"/>
    <p:sldId id="376" r:id="rId43"/>
    <p:sldId id="369" r:id="rId44"/>
    <p:sldId id="379" r:id="rId45"/>
    <p:sldId id="380" r:id="rId46"/>
    <p:sldId id="381" r:id="rId47"/>
    <p:sldId id="382" r:id="rId48"/>
    <p:sldId id="383" r:id="rId49"/>
    <p:sldId id="384" r:id="rId50"/>
    <p:sldId id="385" r:id="rId51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3521"/>
  </p:normalViewPr>
  <p:slideViewPr>
    <p:cSldViewPr snapToGrid="0">
      <p:cViewPr varScale="1">
        <p:scale>
          <a:sx n="97" d="100"/>
          <a:sy n="97" d="100"/>
        </p:scale>
        <p:origin x="10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D3FE72-DCB3-1949-B032-FA362E7E0402}" type="datetimeFigureOut">
              <a:rPr lang="nl-NL" smtClean="0"/>
              <a:t>22-05-2023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EE861B-3EF9-4A4F-82EF-3C7867AB262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0458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I have </a:t>
            </a:r>
            <a:r>
              <a:rPr lang="nl-NL" dirty="0" err="1"/>
              <a:t>changed</a:t>
            </a:r>
            <a:r>
              <a:rPr lang="nl-NL" dirty="0"/>
              <a:t> a </a:t>
            </a:r>
            <a:r>
              <a:rPr lang="nl-NL" dirty="0" err="1"/>
              <a:t>little</a:t>
            </a:r>
            <a:r>
              <a:rPr lang="nl-NL" dirty="0"/>
              <a:t> bit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as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, </a:t>
            </a:r>
            <a:r>
              <a:rPr lang="nl-NL" dirty="0" err="1"/>
              <a:t>taking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account </a:t>
            </a:r>
            <a:r>
              <a:rPr lang="nl-NL" dirty="0" err="1"/>
              <a:t>that</a:t>
            </a:r>
            <a:r>
              <a:rPr lang="nl-NL" dirty="0"/>
              <a:t> we are </a:t>
            </a:r>
            <a:r>
              <a:rPr lang="nl-NL" dirty="0" err="1"/>
              <a:t>talking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literature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history</a:t>
            </a:r>
            <a:r>
              <a:rPr lang="nl-NL" dirty="0"/>
              <a:t>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DAB4E9-30C7-E442-8420-B4E282BB8299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2923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So</a:t>
            </a:r>
            <a:r>
              <a:rPr lang="nl-NL" dirty="0"/>
              <a:t>, </a:t>
            </a:r>
            <a:r>
              <a:rPr lang="nl-NL" dirty="0" err="1"/>
              <a:t>what</a:t>
            </a:r>
            <a:r>
              <a:rPr lang="nl-NL" dirty="0"/>
              <a:t> do we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now</a:t>
            </a:r>
            <a:r>
              <a:rPr lang="nl-NL" dirty="0"/>
              <a:t>? </a:t>
            </a:r>
            <a:r>
              <a:rPr lang="nl-NL" dirty="0" err="1"/>
              <a:t>Something</a:t>
            </a:r>
            <a:r>
              <a:rPr lang="nl-NL" dirty="0"/>
              <a:t> </a:t>
            </a:r>
            <a:r>
              <a:rPr lang="nl-NL" dirty="0" err="1"/>
              <a:t>stripped</a:t>
            </a:r>
            <a:r>
              <a:rPr lang="nl-NL" dirty="0"/>
              <a:t> of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its</a:t>
            </a:r>
            <a:r>
              <a:rPr lang="nl-NL" dirty="0"/>
              <a:t> </a:t>
            </a:r>
            <a:r>
              <a:rPr lang="nl-NL" dirty="0" err="1"/>
              <a:t>history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brought</a:t>
            </a:r>
            <a:r>
              <a:rPr lang="nl-NL" dirty="0"/>
              <a:t> back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something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never </a:t>
            </a:r>
            <a:r>
              <a:rPr lang="nl-NL" dirty="0" err="1"/>
              <a:t>existed</a:t>
            </a:r>
            <a:r>
              <a:rPr lang="nl-NL" dirty="0"/>
              <a:t> but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fancies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modern view on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Antiquity</a:t>
            </a:r>
            <a:r>
              <a:rPr lang="nl-NL" dirty="0"/>
              <a:t> </a:t>
            </a:r>
            <a:r>
              <a:rPr lang="nl-NL" b="1" u="sng" dirty="0" err="1"/>
              <a:t>should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B1E428-3C35-624A-BEB2-22414E5079E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1645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Let </a:t>
            </a:r>
            <a:r>
              <a:rPr lang="nl-NL" dirty="0" err="1"/>
              <a:t>us</a:t>
            </a:r>
            <a:r>
              <a:rPr lang="nl-NL" dirty="0"/>
              <a:t> have a look at </a:t>
            </a:r>
            <a:r>
              <a:rPr lang="nl-NL" dirty="0" err="1"/>
              <a:t>the</a:t>
            </a:r>
            <a:r>
              <a:rPr lang="nl-NL" dirty="0"/>
              <a:t> Forum Romanum.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B1E428-3C35-624A-BEB2-22414E5079E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2037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We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looked</a:t>
            </a:r>
            <a:r>
              <a:rPr lang="nl-NL" dirty="0"/>
              <a:t> like </a:t>
            </a:r>
            <a:r>
              <a:rPr lang="nl-NL" dirty="0" err="1"/>
              <a:t>till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late 18th </a:t>
            </a:r>
            <a:r>
              <a:rPr lang="nl-NL" dirty="0" err="1"/>
              <a:t>century</a:t>
            </a:r>
            <a:r>
              <a:rPr lang="nl-NL" dirty="0"/>
              <a:t> </a:t>
            </a:r>
            <a:r>
              <a:rPr lang="nl-NL" dirty="0" err="1"/>
              <a:t>thanks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engravings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Piranesi</a:t>
            </a:r>
            <a:r>
              <a:rPr lang="nl-NL" dirty="0"/>
              <a:t>. How </a:t>
            </a:r>
            <a:r>
              <a:rPr lang="nl-NL" dirty="0" err="1"/>
              <a:t>should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look </a:t>
            </a:r>
            <a:r>
              <a:rPr lang="nl-NL" dirty="0" err="1"/>
              <a:t>then</a:t>
            </a:r>
            <a:r>
              <a:rPr lang="nl-NL" dirty="0"/>
              <a:t>?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B1E428-3C35-624A-BEB2-22414E5079E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2915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Let </a:t>
            </a:r>
            <a:r>
              <a:rPr lang="nl-NL" dirty="0" err="1"/>
              <a:t>us</a:t>
            </a:r>
            <a:r>
              <a:rPr lang="nl-NL" dirty="0"/>
              <a:t> start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restoring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ground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its</a:t>
            </a:r>
            <a:r>
              <a:rPr lang="nl-NL" dirty="0"/>
              <a:t> </a:t>
            </a:r>
            <a:r>
              <a:rPr lang="nl-NL" dirty="0" err="1"/>
              <a:t>historical</a:t>
            </a:r>
            <a:r>
              <a:rPr lang="nl-NL" dirty="0"/>
              <a:t> level, i.e.,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level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centuries</a:t>
            </a:r>
            <a:r>
              <a:rPr lang="nl-NL" dirty="0"/>
              <a:t> </a:t>
            </a:r>
            <a:r>
              <a:rPr lang="nl-NL" dirty="0" err="1"/>
              <a:t>deposed</a:t>
            </a:r>
            <a:r>
              <a:rPr lang="nl-NL" dirty="0"/>
              <a:t>. Let </a:t>
            </a:r>
            <a:r>
              <a:rPr lang="nl-NL" dirty="0" err="1"/>
              <a:t>us</a:t>
            </a:r>
            <a:r>
              <a:rPr lang="nl-NL" dirty="0"/>
              <a:t> </a:t>
            </a:r>
            <a:r>
              <a:rPr lang="nl-NL" dirty="0" err="1"/>
              <a:t>thus</a:t>
            </a:r>
            <a:r>
              <a:rPr lang="nl-NL" dirty="0"/>
              <a:t> </a:t>
            </a:r>
            <a:r>
              <a:rPr lang="nl-NL" dirty="0" err="1"/>
              <a:t>realize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‘</a:t>
            </a:r>
            <a:r>
              <a:rPr lang="nl-NL" dirty="0" err="1"/>
              <a:t>original</a:t>
            </a:r>
            <a:r>
              <a:rPr lang="nl-NL" dirty="0"/>
              <a:t>’ </a:t>
            </a:r>
            <a:r>
              <a:rPr lang="nl-NL" dirty="0" err="1"/>
              <a:t>ground</a:t>
            </a:r>
            <a:r>
              <a:rPr lang="nl-NL" dirty="0"/>
              <a:t> level of </a:t>
            </a:r>
            <a:r>
              <a:rPr lang="nl-NL" dirty="0" err="1"/>
              <a:t>the</a:t>
            </a:r>
            <a:r>
              <a:rPr lang="nl-NL" dirty="0"/>
              <a:t> Forum never has been </a:t>
            </a:r>
            <a:r>
              <a:rPr lang="nl-NL" dirty="0" err="1"/>
              <a:t>touched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any</a:t>
            </a:r>
            <a:r>
              <a:rPr lang="nl-NL" dirty="0"/>
              <a:t> Roman </a:t>
            </a:r>
            <a:r>
              <a:rPr lang="nl-NL" dirty="0" err="1"/>
              <a:t>foot</a:t>
            </a:r>
            <a:r>
              <a:rPr lang="nl-NL" dirty="0"/>
              <a:t>: </a:t>
            </a:r>
            <a:r>
              <a:rPr lang="nl-NL" dirty="0" err="1"/>
              <a:t>it</a:t>
            </a:r>
            <a:r>
              <a:rPr lang="nl-NL" dirty="0"/>
              <a:t> was </a:t>
            </a:r>
            <a:r>
              <a:rPr lang="nl-NL" dirty="0" err="1"/>
              <a:t>paved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tuff</a:t>
            </a:r>
            <a:r>
              <a:rPr lang="nl-NL" dirty="0"/>
              <a:t> </a:t>
            </a:r>
            <a:r>
              <a:rPr lang="nl-NL" dirty="0" err="1"/>
              <a:t>stone</a:t>
            </a:r>
            <a:r>
              <a:rPr lang="nl-NL" dirty="0"/>
              <a:t> or </a:t>
            </a:r>
            <a:r>
              <a:rPr lang="nl-NL" dirty="0" err="1"/>
              <a:t>marble</a:t>
            </a:r>
            <a:r>
              <a:rPr lang="nl-NL" dirty="0"/>
              <a:t>.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ground</a:t>
            </a:r>
            <a:r>
              <a:rPr lang="nl-NL" dirty="0"/>
              <a:t> we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now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‘</a:t>
            </a:r>
            <a:r>
              <a:rPr lang="nl-NL" dirty="0" err="1"/>
              <a:t>original</a:t>
            </a:r>
            <a:r>
              <a:rPr lang="nl-NL" dirty="0"/>
              <a:t>’ level is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archeological</a:t>
            </a:r>
            <a:r>
              <a:rPr lang="nl-NL" dirty="0"/>
              <a:t> </a:t>
            </a:r>
            <a:r>
              <a:rPr lang="nl-NL" dirty="0" err="1"/>
              <a:t>fairytale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tourists</a:t>
            </a:r>
            <a:r>
              <a:rPr lang="nl-NL" dirty="0"/>
              <a:t> </a:t>
            </a:r>
            <a:r>
              <a:rPr lang="nl-NL" dirty="0" err="1"/>
              <a:t>who</a:t>
            </a:r>
            <a:r>
              <a:rPr lang="nl-NL" dirty="0"/>
              <a:t> </a:t>
            </a:r>
            <a:r>
              <a:rPr lang="nl-NL" dirty="0" err="1"/>
              <a:t>then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satisfied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modern </a:t>
            </a:r>
            <a:r>
              <a:rPr lang="nl-NL" dirty="0" err="1"/>
              <a:t>roads</a:t>
            </a:r>
            <a:r>
              <a:rPr lang="nl-NL" dirty="0"/>
              <a:t> are </a:t>
            </a:r>
            <a:r>
              <a:rPr lang="nl-NL" dirty="0" err="1"/>
              <a:t>better</a:t>
            </a:r>
            <a:r>
              <a:rPr lang="nl-NL" dirty="0"/>
              <a:t> </a:t>
            </a:r>
            <a:r>
              <a:rPr lang="nl-NL" dirty="0" err="1"/>
              <a:t>paved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walkable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B1E428-3C35-624A-BEB2-22414E5079E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62071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Let </a:t>
            </a:r>
            <a:r>
              <a:rPr lang="nl-NL" dirty="0" err="1"/>
              <a:t>us</a:t>
            </a:r>
            <a:r>
              <a:rPr lang="nl-NL" dirty="0"/>
              <a:t> continue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replanting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elm</a:t>
            </a:r>
            <a:r>
              <a:rPr lang="nl-NL" dirty="0"/>
              <a:t> avenue </a:t>
            </a:r>
            <a:r>
              <a:rPr lang="nl-NL" dirty="0" err="1"/>
              <a:t>leading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arch</a:t>
            </a:r>
            <a:r>
              <a:rPr lang="nl-NL" dirty="0"/>
              <a:t> of </a:t>
            </a:r>
            <a:r>
              <a:rPr lang="nl-NL" dirty="0" err="1"/>
              <a:t>Severus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S. Francesca Romana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was </a:t>
            </a:r>
            <a:r>
              <a:rPr lang="nl-NL" dirty="0" err="1"/>
              <a:t>planted</a:t>
            </a:r>
            <a:r>
              <a:rPr lang="nl-NL" dirty="0"/>
              <a:t> in 1672 </a:t>
            </a:r>
            <a:r>
              <a:rPr lang="nl-NL" dirty="0" err="1"/>
              <a:t>by</a:t>
            </a:r>
            <a:r>
              <a:rPr lang="nl-NL" dirty="0"/>
              <a:t> pope Alexander VII. </a:t>
            </a:r>
            <a:r>
              <a:rPr lang="nl-NL" dirty="0" err="1"/>
              <a:t>And</a:t>
            </a:r>
            <a:r>
              <a:rPr lang="nl-NL" dirty="0"/>
              <a:t> as well </a:t>
            </a:r>
            <a:r>
              <a:rPr lang="nl-NL" dirty="0" err="1"/>
              <a:t>restore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fountains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refreshed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people</a:t>
            </a:r>
            <a:r>
              <a:rPr lang="nl-NL" dirty="0"/>
              <a:t>. </a:t>
            </a:r>
            <a:r>
              <a:rPr lang="nl-NL" dirty="0" err="1"/>
              <a:t>Shadow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water are hard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find</a:t>
            </a:r>
            <a:r>
              <a:rPr lang="nl-NL" dirty="0"/>
              <a:t> </a:t>
            </a:r>
            <a:r>
              <a:rPr lang="nl-NL" dirty="0" err="1"/>
              <a:t>nowadays</a:t>
            </a:r>
            <a:r>
              <a:rPr lang="nl-NL" dirty="0"/>
              <a:t>… But </a:t>
            </a:r>
            <a:r>
              <a:rPr lang="nl-NL" dirty="0" err="1"/>
              <a:t>they</a:t>
            </a:r>
            <a:r>
              <a:rPr lang="nl-NL" dirty="0"/>
              <a:t> </a:t>
            </a:r>
            <a:r>
              <a:rPr lang="nl-NL" dirty="0" err="1"/>
              <a:t>were</a:t>
            </a:r>
            <a:r>
              <a:rPr lang="nl-NL" dirty="0"/>
              <a:t> part of </a:t>
            </a:r>
            <a:r>
              <a:rPr lang="nl-NL" dirty="0" err="1"/>
              <a:t>the</a:t>
            </a:r>
            <a:r>
              <a:rPr lang="nl-NL" dirty="0"/>
              <a:t> Forum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Antiquity</a:t>
            </a:r>
            <a:r>
              <a:rPr lang="nl-NL" dirty="0"/>
              <a:t> </a:t>
            </a:r>
            <a:r>
              <a:rPr lang="nl-NL" dirty="0" err="1"/>
              <a:t>till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archeological</a:t>
            </a:r>
            <a:r>
              <a:rPr lang="nl-NL" dirty="0"/>
              <a:t> </a:t>
            </a:r>
            <a:r>
              <a:rPr lang="nl-NL" dirty="0" err="1"/>
              <a:t>destructions</a:t>
            </a:r>
            <a:r>
              <a:rPr lang="nl-NL" dirty="0"/>
              <a:t> </a:t>
            </a:r>
            <a:r>
              <a:rPr lang="nl-NL" dirty="0" err="1"/>
              <a:t>started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B1E428-3C35-624A-BEB2-22414E5079E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06357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Let </a:t>
            </a:r>
            <a:r>
              <a:rPr lang="nl-NL" dirty="0" err="1"/>
              <a:t>uys</a:t>
            </a:r>
            <a:r>
              <a:rPr lang="nl-NL" dirty="0"/>
              <a:t> finish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rebuilding</a:t>
            </a:r>
            <a:r>
              <a:rPr lang="nl-NL" dirty="0"/>
              <a:t> </a:t>
            </a:r>
            <a:r>
              <a:rPr lang="nl-NL" dirty="0" err="1"/>
              <a:t>some</a:t>
            </a:r>
            <a:r>
              <a:rPr lang="nl-NL" dirty="0"/>
              <a:t> </a:t>
            </a:r>
            <a:r>
              <a:rPr lang="nl-NL" dirty="0" err="1"/>
              <a:t>houses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dwellings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site as well as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now</a:t>
            </a:r>
            <a:r>
              <a:rPr lang="nl-NL" dirty="0"/>
              <a:t> </a:t>
            </a:r>
            <a:r>
              <a:rPr lang="nl-NL" dirty="0" err="1"/>
              <a:t>demolished</a:t>
            </a:r>
            <a:r>
              <a:rPr lang="nl-NL" dirty="0"/>
              <a:t> </a:t>
            </a:r>
            <a:r>
              <a:rPr lang="nl-NL" dirty="0" err="1"/>
              <a:t>church</a:t>
            </a:r>
            <a:r>
              <a:rPr lang="nl-NL" dirty="0"/>
              <a:t> of Santa Maria </a:t>
            </a:r>
            <a:r>
              <a:rPr lang="nl-NL" dirty="0" err="1"/>
              <a:t>Liberatrice</a:t>
            </a:r>
            <a:r>
              <a:rPr lang="nl-NL" dirty="0"/>
              <a:t>, </a:t>
            </a:r>
            <a:r>
              <a:rPr lang="nl-NL" dirty="0" err="1"/>
              <a:t>originally</a:t>
            </a:r>
            <a:r>
              <a:rPr lang="nl-NL" dirty="0"/>
              <a:t> built in </a:t>
            </a:r>
            <a:r>
              <a:rPr lang="nl-NL" dirty="0" err="1"/>
              <a:t>the</a:t>
            </a:r>
            <a:r>
              <a:rPr lang="nl-NL" dirty="0"/>
              <a:t> 13th </a:t>
            </a:r>
            <a:r>
              <a:rPr lang="nl-NL" dirty="0" err="1"/>
              <a:t>century</a:t>
            </a:r>
            <a:r>
              <a:rPr lang="nl-NL" dirty="0"/>
              <a:t> but </a:t>
            </a:r>
            <a:r>
              <a:rPr lang="nl-NL" dirty="0" err="1"/>
              <a:t>rebuilt</a:t>
            </a:r>
            <a:r>
              <a:rPr lang="nl-NL" dirty="0"/>
              <a:t> in 1617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Onofrio</a:t>
            </a:r>
            <a:r>
              <a:rPr lang="nl-NL" dirty="0"/>
              <a:t> </a:t>
            </a:r>
            <a:r>
              <a:rPr lang="nl-NL" dirty="0" err="1"/>
              <a:t>Longhi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decorated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artists</a:t>
            </a:r>
            <a:r>
              <a:rPr lang="nl-NL" dirty="0"/>
              <a:t> most in vogue. It was </a:t>
            </a:r>
            <a:r>
              <a:rPr lang="nl-NL" dirty="0" err="1"/>
              <a:t>dynamited</a:t>
            </a:r>
            <a:r>
              <a:rPr lang="nl-NL" dirty="0"/>
              <a:t> in 1900 </a:t>
            </a:r>
            <a:r>
              <a:rPr lang="nl-NL" dirty="0" err="1"/>
              <a:t>to</a:t>
            </a:r>
            <a:r>
              <a:rPr lang="nl-NL" dirty="0"/>
              <a:t> ‘</a:t>
            </a:r>
            <a:r>
              <a:rPr lang="nl-NL" dirty="0" err="1"/>
              <a:t>liberate</a:t>
            </a:r>
            <a:r>
              <a:rPr lang="nl-NL" dirty="0"/>
              <a:t>’ </a:t>
            </a:r>
            <a:r>
              <a:rPr lang="nl-NL" dirty="0" err="1"/>
              <a:t>the</a:t>
            </a:r>
            <a:r>
              <a:rPr lang="nl-NL" dirty="0"/>
              <a:t> Roman </a:t>
            </a:r>
            <a:r>
              <a:rPr lang="nl-NL" dirty="0" err="1"/>
              <a:t>church</a:t>
            </a:r>
            <a:r>
              <a:rPr lang="nl-NL" dirty="0"/>
              <a:t> of Santa Maria Antiqua </a:t>
            </a:r>
            <a:r>
              <a:rPr lang="nl-NL" dirty="0" err="1"/>
              <a:t>applauded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archeological</a:t>
            </a:r>
            <a:r>
              <a:rPr lang="nl-NL" dirty="0"/>
              <a:t> </a:t>
            </a:r>
            <a:r>
              <a:rPr lang="nl-NL" dirty="0" err="1"/>
              <a:t>world</a:t>
            </a:r>
            <a:r>
              <a:rPr lang="nl-NL" dirty="0"/>
              <a:t> </a:t>
            </a:r>
            <a:r>
              <a:rPr lang="nl-NL" dirty="0" err="1"/>
              <a:t>who</a:t>
            </a:r>
            <a:r>
              <a:rPr lang="nl-NL" dirty="0"/>
              <a:t> </a:t>
            </a:r>
            <a:r>
              <a:rPr lang="nl-NL" dirty="0" err="1"/>
              <a:t>asked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demolition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churches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‘free’ </a:t>
            </a:r>
            <a:r>
              <a:rPr lang="nl-NL" dirty="0" err="1"/>
              <a:t>Antiquity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millennia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followed</a:t>
            </a:r>
            <a:r>
              <a:rPr lang="nl-NL" dirty="0"/>
              <a:t> it.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B1E428-3C35-624A-BEB2-22414E5079E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88921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I gave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two</a:t>
            </a:r>
            <a:r>
              <a:rPr lang="nl-NL" dirty="0"/>
              <a:t> most </a:t>
            </a:r>
            <a:r>
              <a:rPr lang="nl-NL" dirty="0" err="1"/>
              <a:t>emblematic</a:t>
            </a:r>
            <a:r>
              <a:rPr lang="nl-NL" dirty="0"/>
              <a:t> </a:t>
            </a:r>
            <a:r>
              <a:rPr lang="nl-NL" dirty="0" err="1"/>
              <a:t>places</a:t>
            </a:r>
            <a:r>
              <a:rPr lang="nl-NL" dirty="0"/>
              <a:t> of </a:t>
            </a:r>
            <a:r>
              <a:rPr lang="nl-NL" dirty="0" err="1"/>
              <a:t>Antiquity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illustrate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we are </a:t>
            </a:r>
            <a:r>
              <a:rPr lang="nl-NL" dirty="0" err="1"/>
              <a:t>actually</a:t>
            </a:r>
            <a:r>
              <a:rPr lang="nl-NL" dirty="0"/>
              <a:t> </a:t>
            </a:r>
            <a:r>
              <a:rPr lang="nl-NL" dirty="0" err="1"/>
              <a:t>looking</a:t>
            </a:r>
            <a:r>
              <a:rPr lang="nl-NL" dirty="0"/>
              <a:t> at: </a:t>
            </a:r>
            <a:r>
              <a:rPr lang="nl-NL" dirty="0" err="1"/>
              <a:t>nothing</a:t>
            </a:r>
            <a:r>
              <a:rPr lang="nl-NL" dirty="0"/>
              <a:t> ‘</a:t>
            </a:r>
            <a:r>
              <a:rPr lang="nl-NL" dirty="0" err="1"/>
              <a:t>antique</a:t>
            </a:r>
            <a:r>
              <a:rPr lang="nl-NL" dirty="0"/>
              <a:t>’ but </a:t>
            </a:r>
            <a:r>
              <a:rPr lang="nl-NL" dirty="0" err="1"/>
              <a:t>rather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Antiquity</a:t>
            </a:r>
            <a:r>
              <a:rPr lang="nl-NL" dirty="0"/>
              <a:t> </a:t>
            </a:r>
            <a:r>
              <a:rPr lang="nl-NL" dirty="0" err="1"/>
              <a:t>imposed</a:t>
            </a:r>
            <a:r>
              <a:rPr lang="nl-NL" dirty="0"/>
              <a:t> </a:t>
            </a:r>
            <a:r>
              <a:rPr lang="nl-NL" dirty="0" err="1"/>
              <a:t>upon</a:t>
            </a:r>
            <a:r>
              <a:rPr lang="nl-NL" dirty="0"/>
              <a:t> </a:t>
            </a:r>
            <a:r>
              <a:rPr lang="nl-NL" dirty="0" err="1"/>
              <a:t>history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stripping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places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history</a:t>
            </a:r>
            <a:r>
              <a:rPr lang="nl-NL" dirty="0"/>
              <a:t>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B1E428-3C35-624A-BEB2-22414E5079E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30908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I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confront</a:t>
            </a:r>
            <a:r>
              <a:rPr lang="nl-NL" dirty="0"/>
              <a:t> </a:t>
            </a:r>
            <a:r>
              <a:rPr lang="nl-NL" dirty="0" err="1"/>
              <a:t>them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these </a:t>
            </a:r>
            <a:r>
              <a:rPr lang="nl-NL" dirty="0" err="1"/>
              <a:t>two</a:t>
            </a:r>
            <a:r>
              <a:rPr lang="nl-NL" dirty="0"/>
              <a:t> </a:t>
            </a:r>
            <a:r>
              <a:rPr lang="nl-NL" dirty="0" err="1"/>
              <a:t>famous</a:t>
            </a:r>
            <a:r>
              <a:rPr lang="nl-NL" dirty="0"/>
              <a:t> </a:t>
            </a:r>
            <a:r>
              <a:rPr lang="nl-NL" dirty="0" err="1"/>
              <a:t>photographs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I </a:t>
            </a:r>
            <a:r>
              <a:rPr lang="nl-NL" dirty="0" err="1"/>
              <a:t>fell</a:t>
            </a:r>
            <a:r>
              <a:rPr lang="nl-NL" dirty="0"/>
              <a:t> </a:t>
            </a:r>
            <a:r>
              <a:rPr lang="nl-NL" dirty="0" err="1"/>
              <a:t>again</a:t>
            </a:r>
            <a:r>
              <a:rPr lang="nl-NL" dirty="0"/>
              <a:t> </a:t>
            </a:r>
            <a:r>
              <a:rPr lang="nl-NL" dirty="0" err="1"/>
              <a:t>upon</a:t>
            </a:r>
            <a:r>
              <a:rPr lang="nl-NL" dirty="0"/>
              <a:t> </a:t>
            </a:r>
            <a:r>
              <a:rPr lang="nl-NL" dirty="0" err="1"/>
              <a:t>recently</a:t>
            </a:r>
            <a:r>
              <a:rPr lang="nl-NL" dirty="0"/>
              <a:t> </a:t>
            </a:r>
            <a:r>
              <a:rPr lang="nl-NL" dirty="0" err="1"/>
              <a:t>thanks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a </a:t>
            </a:r>
            <a:r>
              <a:rPr lang="nl-NL" dirty="0" err="1"/>
              <a:t>book</a:t>
            </a:r>
            <a:r>
              <a:rPr lang="nl-NL" dirty="0"/>
              <a:t> Ischa </a:t>
            </a:r>
            <a:r>
              <a:rPr lang="nl-NL" dirty="0" err="1"/>
              <a:t>passed</a:t>
            </a:r>
            <a:r>
              <a:rPr lang="nl-NL" dirty="0"/>
              <a:t> me. Tom </a:t>
            </a:r>
            <a:r>
              <a:rPr lang="nl-NL" dirty="0" err="1"/>
              <a:t>Torlino</a:t>
            </a:r>
            <a:r>
              <a:rPr lang="nl-NL" dirty="0"/>
              <a:t>, a Navajo boy, </a:t>
            </a:r>
            <a:r>
              <a:rPr lang="nl-NL" dirty="0" err="1"/>
              <a:t>when</a:t>
            </a:r>
            <a:r>
              <a:rPr lang="nl-NL" dirty="0"/>
              <a:t> entering Carlisle Indian Industrial School in 1882, a </a:t>
            </a:r>
            <a:r>
              <a:rPr lang="nl-NL" dirty="0" err="1"/>
              <a:t>so-called</a:t>
            </a:r>
            <a:r>
              <a:rPr lang="nl-NL" dirty="0"/>
              <a:t> Indian boarding school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integrate</a:t>
            </a:r>
            <a:r>
              <a:rPr lang="nl-NL" dirty="0"/>
              <a:t> Indian </a:t>
            </a:r>
            <a:r>
              <a:rPr lang="nl-NL" dirty="0" err="1"/>
              <a:t>children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American society.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four</a:t>
            </a:r>
            <a:r>
              <a:rPr lang="nl-NL" dirty="0"/>
              <a:t> </a:t>
            </a:r>
            <a:r>
              <a:rPr lang="nl-NL" dirty="0" err="1"/>
              <a:t>years</a:t>
            </a:r>
            <a:r>
              <a:rPr lang="nl-NL" dirty="0"/>
              <a:t> later, </a:t>
            </a:r>
            <a:r>
              <a:rPr lang="nl-NL" dirty="0" err="1"/>
              <a:t>when</a:t>
            </a:r>
            <a:r>
              <a:rPr lang="nl-NL" dirty="0"/>
              <a:t> he </a:t>
            </a:r>
            <a:r>
              <a:rPr lang="nl-NL" dirty="0" err="1"/>
              <a:t>leaves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school in 1886. ‘Human’ foundation: let </a:t>
            </a:r>
            <a:r>
              <a:rPr lang="nl-NL" dirty="0" err="1"/>
              <a:t>us</a:t>
            </a:r>
            <a:r>
              <a:rPr lang="nl-NL" dirty="0"/>
              <a:t> </a:t>
            </a:r>
            <a:r>
              <a:rPr lang="nl-NL" dirty="0" err="1"/>
              <a:t>kill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Indian in </a:t>
            </a:r>
            <a:r>
              <a:rPr lang="nl-NL" dirty="0" err="1"/>
              <a:t>him</a:t>
            </a:r>
            <a:r>
              <a:rPr lang="nl-NL" dirty="0"/>
              <a:t> but save </a:t>
            </a:r>
            <a:r>
              <a:rPr lang="nl-NL" dirty="0" err="1"/>
              <a:t>the</a:t>
            </a:r>
            <a:r>
              <a:rPr lang="nl-NL" dirty="0"/>
              <a:t> man. </a:t>
            </a:r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what</a:t>
            </a:r>
            <a:r>
              <a:rPr lang="nl-NL" dirty="0"/>
              <a:t> we </a:t>
            </a:r>
            <a:r>
              <a:rPr lang="nl-NL" dirty="0" err="1"/>
              <a:t>now</a:t>
            </a:r>
            <a:r>
              <a:rPr lang="nl-NL" dirty="0"/>
              <a:t> call </a:t>
            </a:r>
            <a:r>
              <a:rPr lang="nl-NL" dirty="0" err="1"/>
              <a:t>colonization</a:t>
            </a:r>
            <a:r>
              <a:rPr lang="nl-NL" dirty="0"/>
              <a:t> but </a:t>
            </a:r>
            <a:r>
              <a:rPr lang="nl-NL" dirty="0" err="1"/>
              <a:t>that</a:t>
            </a:r>
            <a:r>
              <a:rPr lang="nl-NL" dirty="0"/>
              <a:t> was at </a:t>
            </a:r>
            <a:r>
              <a:rPr lang="nl-NL" dirty="0" err="1"/>
              <a:t>the</a:t>
            </a:r>
            <a:r>
              <a:rPr lang="nl-NL" dirty="0"/>
              <a:t> moment </a:t>
            </a:r>
            <a:r>
              <a:rPr lang="nl-NL" dirty="0" err="1"/>
              <a:t>called</a:t>
            </a:r>
            <a:r>
              <a:rPr lang="nl-NL" dirty="0"/>
              <a:t> </a:t>
            </a:r>
            <a:r>
              <a:rPr lang="nl-NL" dirty="0" err="1"/>
              <a:t>civilization</a:t>
            </a:r>
            <a:r>
              <a:rPr lang="nl-NL" dirty="0"/>
              <a:t>: we </a:t>
            </a:r>
            <a:r>
              <a:rPr lang="nl-NL" dirty="0" err="1"/>
              <a:t>kill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barbarian</a:t>
            </a:r>
            <a:r>
              <a:rPr lang="nl-NL" dirty="0"/>
              <a:t>,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savage</a:t>
            </a:r>
            <a:r>
              <a:rPr lang="nl-NL" dirty="0"/>
              <a:t>, </a:t>
            </a:r>
            <a:r>
              <a:rPr lang="nl-NL" dirty="0" err="1"/>
              <a:t>and</a:t>
            </a:r>
            <a:r>
              <a:rPr lang="nl-NL" dirty="0"/>
              <a:t> we </a:t>
            </a:r>
            <a:r>
              <a:rPr lang="nl-NL" dirty="0" err="1"/>
              <a:t>cultivate</a:t>
            </a:r>
            <a:r>
              <a:rPr lang="nl-NL" dirty="0"/>
              <a:t> </a:t>
            </a:r>
            <a:r>
              <a:rPr lang="nl-NL" dirty="0" err="1"/>
              <a:t>him</a:t>
            </a:r>
            <a:r>
              <a:rPr lang="nl-NL" dirty="0"/>
              <a:t>, we </a:t>
            </a:r>
            <a:r>
              <a:rPr lang="nl-NL" dirty="0" err="1"/>
              <a:t>give</a:t>
            </a:r>
            <a:r>
              <a:rPr lang="nl-NL" dirty="0"/>
              <a:t> </a:t>
            </a:r>
            <a:r>
              <a:rPr lang="nl-NL" dirty="0" err="1"/>
              <a:t>him</a:t>
            </a:r>
            <a:r>
              <a:rPr lang="nl-NL" dirty="0"/>
              <a:t> </a:t>
            </a:r>
            <a:r>
              <a:rPr lang="nl-NL" dirty="0" err="1"/>
              <a:t>civillisation</a:t>
            </a:r>
            <a:r>
              <a:rPr lang="nl-NL" dirty="0"/>
              <a:t>. We do </a:t>
            </a:r>
            <a:r>
              <a:rPr lang="nl-NL" dirty="0" err="1"/>
              <a:t>away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we </a:t>
            </a:r>
            <a:r>
              <a:rPr lang="nl-NL" dirty="0" err="1"/>
              <a:t>consider</a:t>
            </a:r>
            <a:r>
              <a:rPr lang="nl-NL" dirty="0"/>
              <a:t> </a:t>
            </a:r>
            <a:r>
              <a:rPr lang="nl-NL" dirty="0" err="1"/>
              <a:t>barbarous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we </a:t>
            </a:r>
            <a:r>
              <a:rPr lang="nl-NL" dirty="0" err="1"/>
              <a:t>transform</a:t>
            </a:r>
            <a:r>
              <a:rPr lang="nl-NL" dirty="0"/>
              <a:t> </a:t>
            </a:r>
            <a:r>
              <a:rPr lang="nl-NL" dirty="0" err="1"/>
              <a:t>him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a </a:t>
            </a:r>
            <a:r>
              <a:rPr lang="nl-NL" dirty="0" err="1"/>
              <a:t>civilized</a:t>
            </a:r>
            <a:r>
              <a:rPr lang="nl-NL" dirty="0"/>
              <a:t> man. The </a:t>
            </a:r>
            <a:r>
              <a:rPr lang="nl-NL" dirty="0" err="1"/>
              <a:t>Pygmalion</a:t>
            </a:r>
            <a:r>
              <a:rPr lang="nl-NL" dirty="0"/>
              <a:t> of George Bernard Shaw!</a:t>
            </a:r>
          </a:p>
          <a:p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colonization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purest</a:t>
            </a:r>
            <a:r>
              <a:rPr lang="nl-NL" dirty="0"/>
              <a:t> sense: </a:t>
            </a:r>
            <a:r>
              <a:rPr lang="nl-NL" dirty="0" err="1"/>
              <a:t>imposing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view </a:t>
            </a:r>
            <a:r>
              <a:rPr lang="nl-NL" dirty="0" err="1"/>
              <a:t>upon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cancelling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other’s</a:t>
            </a:r>
            <a:r>
              <a:rPr lang="nl-NL" dirty="0"/>
              <a:t> </a:t>
            </a:r>
            <a:r>
              <a:rPr lang="nl-NL" dirty="0" err="1"/>
              <a:t>history</a:t>
            </a:r>
            <a:r>
              <a:rPr lang="nl-NL" dirty="0"/>
              <a:t>.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anyone</a:t>
            </a:r>
            <a:r>
              <a:rPr lang="nl-NL" dirty="0"/>
              <a:t> </a:t>
            </a:r>
            <a:r>
              <a:rPr lang="nl-NL" dirty="0" err="1"/>
              <a:t>tell</a:t>
            </a:r>
            <a:r>
              <a:rPr lang="nl-NL" dirty="0"/>
              <a:t> me </a:t>
            </a:r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difference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we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happened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Acroplois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Forum? For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reason</a:t>
            </a:r>
            <a:r>
              <a:rPr lang="nl-NL" dirty="0"/>
              <a:t> I </a:t>
            </a:r>
            <a:r>
              <a:rPr lang="nl-NL" dirty="0" err="1"/>
              <a:t>consider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Past </a:t>
            </a:r>
            <a:r>
              <a:rPr lang="nl-NL" dirty="0" err="1"/>
              <a:t>the</a:t>
            </a:r>
            <a:r>
              <a:rPr lang="nl-NL" dirty="0"/>
              <a:t> last domain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still</a:t>
            </a:r>
            <a:r>
              <a:rPr lang="nl-NL" dirty="0"/>
              <a:t> has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decolonized</a:t>
            </a:r>
            <a:r>
              <a:rPr lang="nl-NL" dirty="0"/>
              <a:t>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B1E428-3C35-624A-BEB2-22414E5079E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75366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Gallican</a:t>
            </a:r>
            <a:r>
              <a:rPr lang="nl-NL" dirty="0"/>
              <a:t> </a:t>
            </a:r>
            <a:r>
              <a:rPr lang="nl-NL" dirty="0" err="1"/>
              <a:t>Lectionary</a:t>
            </a:r>
            <a:r>
              <a:rPr lang="nl-NL" dirty="0"/>
              <a:t> </a:t>
            </a:r>
            <a:r>
              <a:rPr lang="nl-NL" dirty="0" err="1"/>
              <a:t>Luxeuil</a:t>
            </a:r>
            <a:r>
              <a:rPr lang="nl-NL" dirty="0"/>
              <a:t> (2nd half 7th </a:t>
            </a:r>
            <a:r>
              <a:rPr lang="nl-NL" dirty="0" err="1"/>
              <a:t>century</a:t>
            </a:r>
            <a:r>
              <a:rPr lang="nl-NL" dirty="0"/>
              <a:t>). I return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topic of </a:t>
            </a:r>
            <a:r>
              <a:rPr lang="nl-NL" dirty="0" err="1"/>
              <a:t>this</a:t>
            </a:r>
            <a:r>
              <a:rPr lang="nl-NL" dirty="0"/>
              <a:t> week. But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showing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first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beautiful</a:t>
            </a:r>
            <a:r>
              <a:rPr lang="nl-NL" dirty="0"/>
              <a:t> </a:t>
            </a:r>
            <a:r>
              <a:rPr lang="nl-NL" dirty="0" err="1"/>
              <a:t>Gallican</a:t>
            </a:r>
            <a:r>
              <a:rPr lang="nl-NL" dirty="0"/>
              <a:t> </a:t>
            </a:r>
            <a:r>
              <a:rPr lang="nl-NL" dirty="0" err="1"/>
              <a:t>Lectionary</a:t>
            </a:r>
            <a:r>
              <a:rPr lang="nl-NL" dirty="0"/>
              <a:t> of </a:t>
            </a:r>
            <a:r>
              <a:rPr lang="nl-NL" dirty="0" err="1"/>
              <a:t>Luxueil</a:t>
            </a:r>
            <a:r>
              <a:rPr lang="nl-NL" dirty="0"/>
              <a:t>, </a:t>
            </a:r>
            <a:r>
              <a:rPr lang="nl-NL" dirty="0" err="1"/>
              <a:t>our</a:t>
            </a:r>
            <a:r>
              <a:rPr lang="nl-NL" dirty="0"/>
              <a:t> most important </a:t>
            </a:r>
            <a:r>
              <a:rPr lang="nl-NL" dirty="0" err="1"/>
              <a:t>witness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pre-Roman </a:t>
            </a:r>
            <a:r>
              <a:rPr lang="nl-NL" dirty="0" err="1"/>
              <a:t>liturgical</a:t>
            </a:r>
            <a:r>
              <a:rPr lang="nl-NL" dirty="0"/>
              <a:t> </a:t>
            </a:r>
            <a:r>
              <a:rPr lang="nl-NL" dirty="0" err="1"/>
              <a:t>practices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B1E428-3C35-624A-BEB2-22414E5079E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52558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Selestat</a:t>
            </a:r>
            <a:r>
              <a:rPr lang="nl-NL" dirty="0"/>
              <a:t> </a:t>
            </a:r>
            <a:r>
              <a:rPr lang="nl-NL" dirty="0" err="1"/>
              <a:t>Lectionary</a:t>
            </a:r>
            <a:r>
              <a:rPr lang="nl-NL" dirty="0"/>
              <a:t> (ca. 700): </a:t>
            </a:r>
            <a:r>
              <a:rPr lang="nl-NL" dirty="0" err="1"/>
              <a:t>another</a:t>
            </a:r>
            <a:r>
              <a:rPr lang="nl-NL" dirty="0"/>
              <a:t> </a:t>
            </a:r>
            <a:r>
              <a:rPr lang="nl-NL" dirty="0" err="1"/>
              <a:t>Merovingian</a:t>
            </a:r>
            <a:r>
              <a:rPr lang="nl-NL" dirty="0"/>
              <a:t> </a:t>
            </a:r>
            <a:r>
              <a:rPr lang="nl-NL" dirty="0" err="1"/>
              <a:t>lectionary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example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pre-</a:t>
            </a:r>
            <a:r>
              <a:rPr lang="nl-NL" dirty="0" err="1"/>
              <a:t>Carolingian</a:t>
            </a:r>
            <a:r>
              <a:rPr lang="nl-NL" dirty="0"/>
              <a:t> </a:t>
            </a:r>
            <a:r>
              <a:rPr lang="nl-NL" dirty="0" err="1"/>
              <a:t>cultural</a:t>
            </a:r>
            <a:r>
              <a:rPr lang="nl-NL" dirty="0"/>
              <a:t> taste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B1E428-3C35-624A-BEB2-22414E5079E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0654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Anyone</a:t>
            </a:r>
            <a:r>
              <a:rPr lang="nl-NL" dirty="0"/>
              <a:t> </a:t>
            </a:r>
            <a:r>
              <a:rPr lang="nl-NL" dirty="0" err="1"/>
              <a:t>who</a:t>
            </a:r>
            <a:r>
              <a:rPr lang="nl-NL" dirty="0"/>
              <a:t> </a:t>
            </a:r>
            <a:r>
              <a:rPr lang="nl-NL" dirty="0" err="1"/>
              <a:t>recognizes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site?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B1E428-3C35-624A-BEB2-22414E5079E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28582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Evangeliarium 825-850 (Metz? </a:t>
            </a:r>
            <a:r>
              <a:rPr lang="nl-NL" dirty="0" err="1"/>
              <a:t>Cloisters</a:t>
            </a:r>
            <a:r>
              <a:rPr lang="nl-NL" dirty="0"/>
              <a:t>: </a:t>
            </a:r>
            <a:r>
              <a:rPr lang="nl-NL" dirty="0" err="1"/>
              <a:t>https</a:t>
            </a:r>
            <a:r>
              <a:rPr lang="nl-NL" dirty="0"/>
              <a:t>://</a:t>
            </a:r>
            <a:r>
              <a:rPr lang="nl-NL" dirty="0" err="1"/>
              <a:t>www.metmuseum.org</a:t>
            </a:r>
            <a:r>
              <a:rPr lang="nl-NL" dirty="0"/>
              <a:t>/art/</a:t>
            </a:r>
            <a:r>
              <a:rPr lang="nl-NL" dirty="0" err="1"/>
              <a:t>collection</a:t>
            </a:r>
            <a:r>
              <a:rPr lang="nl-NL" dirty="0"/>
              <a:t>/search/693765)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here</a:t>
            </a:r>
            <a:r>
              <a:rPr lang="nl-NL" dirty="0"/>
              <a:t> a </a:t>
            </a:r>
            <a:r>
              <a:rPr lang="nl-NL" dirty="0" err="1"/>
              <a:t>Carolingian</a:t>
            </a:r>
            <a:r>
              <a:rPr lang="nl-NL" dirty="0"/>
              <a:t> </a:t>
            </a:r>
            <a:r>
              <a:rPr lang="nl-NL" dirty="0" err="1"/>
              <a:t>Evangeliary</a:t>
            </a:r>
            <a:r>
              <a:rPr lang="nl-NL" dirty="0"/>
              <a:t> or Gospel </a:t>
            </a:r>
            <a:r>
              <a:rPr lang="nl-NL" dirty="0" err="1"/>
              <a:t>book</a:t>
            </a:r>
            <a:r>
              <a:rPr lang="nl-NL" dirty="0"/>
              <a:t>. </a:t>
            </a:r>
            <a:r>
              <a:rPr lang="nl-NL" dirty="0" err="1"/>
              <a:t>What</a:t>
            </a:r>
            <a:r>
              <a:rPr lang="nl-NL" dirty="0"/>
              <a:t> do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?</a:t>
            </a:r>
          </a:p>
          <a:p>
            <a:endParaRPr lang="nl-NL" dirty="0"/>
          </a:p>
          <a:p>
            <a:r>
              <a:rPr lang="nl-NL" dirty="0"/>
              <a:t>Order, </a:t>
            </a:r>
            <a:r>
              <a:rPr lang="nl-NL" dirty="0" err="1"/>
              <a:t>space</a:t>
            </a:r>
            <a:r>
              <a:rPr lang="nl-NL" dirty="0"/>
              <a:t>, large </a:t>
            </a:r>
            <a:r>
              <a:rPr lang="nl-NL" dirty="0" err="1"/>
              <a:t>margins</a:t>
            </a:r>
            <a:r>
              <a:rPr lang="nl-NL" dirty="0"/>
              <a:t>, </a:t>
            </a:r>
            <a:r>
              <a:rPr lang="nl-NL" dirty="0" err="1"/>
              <a:t>regularity</a:t>
            </a:r>
            <a:r>
              <a:rPr lang="nl-NL" dirty="0"/>
              <a:t>, </a:t>
            </a:r>
            <a:r>
              <a:rPr lang="nl-NL" dirty="0" err="1"/>
              <a:t>proportionally</a:t>
            </a:r>
            <a:r>
              <a:rPr lang="nl-NL" dirty="0"/>
              <a:t> smaller </a:t>
            </a:r>
            <a:r>
              <a:rPr lang="nl-NL" dirty="0" err="1"/>
              <a:t>writing</a:t>
            </a:r>
            <a:r>
              <a:rPr lang="nl-NL" dirty="0"/>
              <a:t>, </a:t>
            </a:r>
            <a:r>
              <a:rPr lang="nl-NL" dirty="0" err="1"/>
              <a:t>structuring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of colour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B1E428-3C35-624A-BEB2-22414E5079E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27537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Bible</a:t>
            </a:r>
            <a:r>
              <a:rPr lang="nl-NL" dirty="0"/>
              <a:t> of </a:t>
            </a:r>
            <a:r>
              <a:rPr lang="nl-NL" dirty="0" err="1"/>
              <a:t>Theofulf</a:t>
            </a:r>
            <a:r>
              <a:rPr lang="nl-NL" dirty="0"/>
              <a:t>: a </a:t>
            </a:r>
            <a:r>
              <a:rPr lang="nl-NL" dirty="0" err="1"/>
              <a:t>magnificent</a:t>
            </a:r>
            <a:r>
              <a:rPr lang="nl-NL" dirty="0"/>
              <a:t> </a:t>
            </a:r>
            <a:r>
              <a:rPr lang="nl-NL" dirty="0" err="1"/>
              <a:t>example</a:t>
            </a:r>
            <a:r>
              <a:rPr lang="nl-NL" dirty="0"/>
              <a:t> of </a:t>
            </a:r>
            <a:r>
              <a:rPr lang="nl-NL" dirty="0" err="1"/>
              <a:t>Carolingian</a:t>
            </a:r>
            <a:r>
              <a:rPr lang="nl-NL" dirty="0"/>
              <a:t> </a:t>
            </a:r>
            <a:r>
              <a:rPr lang="nl-NL" dirty="0" err="1"/>
              <a:t>book</a:t>
            </a:r>
            <a:r>
              <a:rPr lang="nl-NL" dirty="0"/>
              <a:t> culture!</a:t>
            </a:r>
          </a:p>
          <a:p>
            <a:endParaRPr lang="nl-NL" dirty="0"/>
          </a:p>
          <a:p>
            <a:r>
              <a:rPr lang="nl-NL" dirty="0"/>
              <a:t>The </a:t>
            </a:r>
            <a:r>
              <a:rPr lang="nl-NL" dirty="0" err="1"/>
              <a:t>purpur</a:t>
            </a:r>
            <a:r>
              <a:rPr lang="nl-NL" dirty="0"/>
              <a:t> </a:t>
            </a:r>
            <a:r>
              <a:rPr lang="nl-NL" dirty="0" err="1"/>
              <a:t>painting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gold </a:t>
            </a:r>
            <a:r>
              <a:rPr lang="nl-NL" dirty="0" err="1"/>
              <a:t>writing</a:t>
            </a:r>
            <a:r>
              <a:rPr lang="nl-NL" dirty="0"/>
              <a:t>: </a:t>
            </a:r>
            <a:r>
              <a:rPr lang="nl-NL" dirty="0" err="1"/>
              <a:t>luxury</a:t>
            </a:r>
            <a:r>
              <a:rPr lang="nl-NL" dirty="0"/>
              <a:t> but </a:t>
            </a:r>
            <a:r>
              <a:rPr lang="nl-NL" dirty="0" err="1"/>
              <a:t>with</a:t>
            </a:r>
            <a:r>
              <a:rPr lang="nl-NL" dirty="0"/>
              <a:t> a heavy </a:t>
            </a:r>
            <a:r>
              <a:rPr lang="nl-NL" dirty="0" err="1"/>
              <a:t>significance</a:t>
            </a:r>
            <a:r>
              <a:rPr lang="nl-NL" dirty="0"/>
              <a:t>, </a:t>
            </a:r>
            <a:r>
              <a:rPr lang="nl-NL" dirty="0" err="1"/>
              <a:t>clarity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lay-out, </a:t>
            </a:r>
            <a:r>
              <a:rPr lang="nl-NL" dirty="0" err="1"/>
              <a:t>division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tekst, </a:t>
            </a:r>
            <a:r>
              <a:rPr lang="nl-NL" dirty="0" err="1"/>
              <a:t>regularity</a:t>
            </a:r>
            <a:r>
              <a:rPr lang="nl-NL" dirty="0"/>
              <a:t>, order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B1E428-3C35-624A-BEB2-22414E5079E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25926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Ebbo</a:t>
            </a:r>
            <a:r>
              <a:rPr lang="nl-NL" dirty="0"/>
              <a:t> Evangeliarium (ca. 840’s):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another</a:t>
            </a:r>
            <a:r>
              <a:rPr lang="nl-NL" dirty="0"/>
              <a:t> Gospel </a:t>
            </a:r>
            <a:r>
              <a:rPr lang="nl-NL" dirty="0" err="1"/>
              <a:t>book</a:t>
            </a:r>
            <a:r>
              <a:rPr lang="nl-NL" dirty="0"/>
              <a:t>. </a:t>
            </a:r>
          </a:p>
          <a:p>
            <a:endParaRPr lang="nl-NL" dirty="0"/>
          </a:p>
          <a:p>
            <a:r>
              <a:rPr lang="nl-NL" dirty="0" err="1"/>
              <a:t>Once</a:t>
            </a:r>
            <a:r>
              <a:rPr lang="nl-NL" dirty="0"/>
              <a:t> </a:t>
            </a:r>
            <a:r>
              <a:rPr lang="nl-NL" dirty="0" err="1"/>
              <a:t>again</a:t>
            </a:r>
            <a:r>
              <a:rPr lang="nl-NL" dirty="0"/>
              <a:t> order, </a:t>
            </a:r>
            <a:r>
              <a:rPr lang="nl-NL" dirty="0" err="1"/>
              <a:t>regularity</a:t>
            </a:r>
            <a:r>
              <a:rPr lang="nl-NL" dirty="0"/>
              <a:t>, </a:t>
            </a:r>
            <a:r>
              <a:rPr lang="nl-NL" dirty="0" err="1"/>
              <a:t>soberness</a:t>
            </a:r>
            <a:r>
              <a:rPr lang="nl-NL" dirty="0"/>
              <a:t> but </a:t>
            </a:r>
            <a:r>
              <a:rPr lang="nl-NL" dirty="0" err="1"/>
              <a:t>clarity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B1E428-3C35-624A-BEB2-22414E5079E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94219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Ebbo</a:t>
            </a:r>
            <a:r>
              <a:rPr lang="nl-NL" dirty="0"/>
              <a:t> Evangeliarium (ca. 840’s)</a:t>
            </a:r>
          </a:p>
          <a:p>
            <a:endParaRPr lang="nl-NL" dirty="0"/>
          </a:p>
          <a:p>
            <a:r>
              <a:rPr lang="nl-NL" dirty="0"/>
              <a:t>Order, </a:t>
            </a:r>
            <a:r>
              <a:rPr lang="nl-NL" dirty="0" err="1"/>
              <a:t>contenance</a:t>
            </a:r>
            <a:r>
              <a:rPr lang="nl-NL" dirty="0"/>
              <a:t>, </a:t>
            </a:r>
            <a:r>
              <a:rPr lang="nl-NL" dirty="0" err="1"/>
              <a:t>figurativity</a:t>
            </a:r>
            <a:r>
              <a:rPr lang="nl-NL" dirty="0"/>
              <a:t>, </a:t>
            </a:r>
            <a:r>
              <a:rPr lang="nl-NL" dirty="0" err="1"/>
              <a:t>clarity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B1E428-3C35-624A-BEB2-22414E5079E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76615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Echternach</a:t>
            </a:r>
            <a:r>
              <a:rPr lang="nl-NL" dirty="0"/>
              <a:t> </a:t>
            </a:r>
            <a:r>
              <a:rPr lang="nl-NL" dirty="0" err="1"/>
              <a:t>Evalgenliarium</a:t>
            </a:r>
            <a:r>
              <a:rPr lang="nl-NL" dirty="0"/>
              <a:t> (</a:t>
            </a:r>
            <a:r>
              <a:rPr lang="nl-NL" dirty="0" err="1"/>
              <a:t>Northumbria</a:t>
            </a:r>
            <a:r>
              <a:rPr lang="nl-NL" dirty="0"/>
              <a:t>? Ca. 700): back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Merovingian</a:t>
            </a:r>
            <a:r>
              <a:rPr lang="nl-NL" dirty="0"/>
              <a:t> or </a:t>
            </a:r>
            <a:r>
              <a:rPr lang="nl-NL" dirty="0" err="1"/>
              <a:t>Anglo-Saxon</a:t>
            </a:r>
            <a:r>
              <a:rPr lang="nl-NL" dirty="0"/>
              <a:t> </a:t>
            </a:r>
            <a:r>
              <a:rPr lang="nl-NL" dirty="0" err="1"/>
              <a:t>times</a:t>
            </a:r>
            <a:endParaRPr lang="nl-NL" dirty="0"/>
          </a:p>
          <a:p>
            <a:endParaRPr lang="nl-NL" dirty="0"/>
          </a:p>
          <a:p>
            <a:r>
              <a:rPr lang="nl-NL" dirty="0"/>
              <a:t>Abstract </a:t>
            </a:r>
            <a:r>
              <a:rPr lang="nl-NL" dirty="0" err="1"/>
              <a:t>figurativity</a:t>
            </a:r>
            <a:r>
              <a:rPr lang="nl-NL" dirty="0"/>
              <a:t>, </a:t>
            </a:r>
            <a:r>
              <a:rPr lang="nl-NL" dirty="0" err="1"/>
              <a:t>the</a:t>
            </a:r>
            <a:r>
              <a:rPr lang="nl-NL" dirty="0"/>
              <a:t> order is </a:t>
            </a:r>
            <a:r>
              <a:rPr lang="nl-NL" dirty="0" err="1"/>
              <a:t>less</a:t>
            </a:r>
            <a:r>
              <a:rPr lang="nl-NL" dirty="0"/>
              <a:t> </a:t>
            </a:r>
            <a:r>
              <a:rPr lang="nl-NL" dirty="0" err="1"/>
              <a:t>geometrical</a:t>
            </a:r>
            <a:r>
              <a:rPr lang="nl-NL" dirty="0"/>
              <a:t> but has a </a:t>
            </a:r>
            <a:r>
              <a:rPr lang="nl-NL" dirty="0" err="1"/>
              <a:t>touch</a:t>
            </a:r>
            <a:r>
              <a:rPr lang="nl-NL" dirty="0"/>
              <a:t> of </a:t>
            </a:r>
            <a:r>
              <a:rPr lang="nl-NL" dirty="0" err="1"/>
              <a:t>liveliness</a:t>
            </a:r>
            <a:r>
              <a:rPr lang="nl-NL" dirty="0"/>
              <a:t>, </a:t>
            </a:r>
            <a:r>
              <a:rPr lang="nl-NL" dirty="0" err="1"/>
              <a:t>it</a:t>
            </a:r>
            <a:r>
              <a:rPr lang="nl-NL" dirty="0"/>
              <a:t>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kept</a:t>
            </a:r>
            <a:r>
              <a:rPr lang="nl-NL" dirty="0"/>
              <a:t> </a:t>
            </a:r>
            <a:r>
              <a:rPr lang="nl-NL" dirty="0" err="1"/>
              <a:t>within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imaginative</a:t>
            </a:r>
            <a:r>
              <a:rPr lang="nl-NL" dirty="0"/>
              <a:t> borders, </a:t>
            </a:r>
            <a:r>
              <a:rPr lang="nl-NL" dirty="0" err="1"/>
              <a:t>the</a:t>
            </a:r>
            <a:r>
              <a:rPr lang="nl-NL" dirty="0"/>
              <a:t> frame is part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illumination</a:t>
            </a:r>
            <a:r>
              <a:rPr lang="nl-NL" dirty="0"/>
              <a:t>, </a:t>
            </a:r>
            <a:r>
              <a:rPr lang="nl-NL" dirty="0" err="1"/>
              <a:t>not</a:t>
            </a:r>
            <a:r>
              <a:rPr lang="nl-NL" dirty="0"/>
              <a:t> as a border but as part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figure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B1E428-3C35-624A-BEB2-22414E5079E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39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Merovingian</a:t>
            </a:r>
            <a:r>
              <a:rPr lang="nl-NL" dirty="0"/>
              <a:t> vs. </a:t>
            </a:r>
            <a:r>
              <a:rPr lang="nl-NL" dirty="0" err="1"/>
              <a:t>Carolingian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Carolingian</a:t>
            </a:r>
            <a:r>
              <a:rPr lang="nl-NL" dirty="0"/>
              <a:t> renaissance as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attempt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bring</a:t>
            </a:r>
            <a:r>
              <a:rPr lang="nl-NL" dirty="0"/>
              <a:t> </a:t>
            </a:r>
            <a:r>
              <a:rPr lang="nl-NL" dirty="0" err="1"/>
              <a:t>regularity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freedom</a:t>
            </a:r>
            <a:r>
              <a:rPr lang="nl-NL" dirty="0"/>
              <a:t>, order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wildness</a:t>
            </a:r>
            <a:r>
              <a:rPr lang="nl-NL" dirty="0"/>
              <a:t>,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cultivate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savagery</a:t>
            </a:r>
            <a:r>
              <a:rPr lang="nl-NL" dirty="0"/>
              <a:t>,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bring</a:t>
            </a:r>
            <a:r>
              <a:rPr lang="nl-NL" dirty="0"/>
              <a:t> </a:t>
            </a:r>
            <a:r>
              <a:rPr lang="nl-NL" dirty="0" err="1"/>
              <a:t>contenance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life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B1E428-3C35-624A-BEB2-22414E5079E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87445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Carolingian</a:t>
            </a:r>
            <a:r>
              <a:rPr lang="nl-NL" dirty="0"/>
              <a:t> culture indeed as a </a:t>
            </a:r>
            <a:r>
              <a:rPr lang="nl-NL" dirty="0" err="1"/>
              <a:t>civilisation</a:t>
            </a:r>
            <a:r>
              <a:rPr lang="nl-NL" dirty="0"/>
              <a:t> or let </a:t>
            </a:r>
            <a:r>
              <a:rPr lang="nl-NL" dirty="0" err="1"/>
              <a:t>us</a:t>
            </a:r>
            <a:r>
              <a:rPr lang="nl-NL" dirty="0"/>
              <a:t> say </a:t>
            </a:r>
            <a:r>
              <a:rPr lang="nl-NL" dirty="0" err="1"/>
              <a:t>colonization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Merovingian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Germanic</a:t>
            </a:r>
            <a:r>
              <a:rPr lang="nl-NL" dirty="0"/>
              <a:t> past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B1E428-3C35-624A-BEB2-22414E5079E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26316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Even </a:t>
            </a:r>
            <a:r>
              <a:rPr lang="nl-NL" dirty="0" err="1"/>
              <a:t>clearer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compared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Celtic</a:t>
            </a:r>
            <a:r>
              <a:rPr lang="nl-NL" dirty="0"/>
              <a:t> </a:t>
            </a:r>
            <a:r>
              <a:rPr lang="nl-NL" dirty="0" err="1"/>
              <a:t>tradition</a:t>
            </a:r>
            <a:r>
              <a:rPr lang="nl-NL" dirty="0"/>
              <a:t> as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book</a:t>
            </a:r>
            <a:r>
              <a:rPr lang="nl-NL" dirty="0"/>
              <a:t> of </a:t>
            </a:r>
            <a:r>
              <a:rPr lang="nl-NL" dirty="0" err="1"/>
              <a:t>Kells</a:t>
            </a:r>
            <a:r>
              <a:rPr lang="nl-NL" dirty="0"/>
              <a:t>: </a:t>
            </a:r>
            <a:r>
              <a:rPr lang="nl-NL" dirty="0" err="1"/>
              <a:t>here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opening of John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book</a:t>
            </a:r>
            <a:r>
              <a:rPr lang="nl-NL" dirty="0"/>
              <a:t> of </a:t>
            </a:r>
            <a:r>
              <a:rPr lang="nl-NL" dirty="0" err="1"/>
              <a:t>Kells</a:t>
            </a:r>
            <a:r>
              <a:rPr lang="nl-NL" dirty="0"/>
              <a:t> vs. </a:t>
            </a:r>
            <a:r>
              <a:rPr lang="nl-NL" dirty="0" err="1"/>
              <a:t>that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Ebbo</a:t>
            </a:r>
            <a:r>
              <a:rPr lang="nl-NL" dirty="0"/>
              <a:t> Gospels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B1E428-3C35-624A-BEB2-22414E5079E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00792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Western society in </a:t>
            </a:r>
            <a:r>
              <a:rPr lang="nl-NL" dirty="0" err="1"/>
              <a:t>its</a:t>
            </a:r>
            <a:r>
              <a:rPr lang="nl-NL" dirty="0"/>
              <a:t> </a:t>
            </a:r>
            <a:r>
              <a:rPr lang="nl-NL" dirty="0" err="1"/>
              <a:t>tendencey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civilize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savage</a:t>
            </a:r>
            <a:r>
              <a:rPr lang="nl-NL" dirty="0"/>
              <a:t>, i.e.,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replace</a:t>
            </a:r>
            <a:r>
              <a:rPr lang="nl-NL" dirty="0"/>
              <a:t> </a:t>
            </a:r>
            <a:r>
              <a:rPr lang="nl-NL" dirty="0" err="1"/>
              <a:t>history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memory of </a:t>
            </a:r>
            <a:r>
              <a:rPr lang="nl-NL" dirty="0" err="1"/>
              <a:t>the</a:t>
            </a:r>
            <a:r>
              <a:rPr lang="nl-NL" dirty="0"/>
              <a:t> ‘</a:t>
            </a:r>
            <a:r>
              <a:rPr lang="nl-NL" dirty="0" err="1"/>
              <a:t>savage</a:t>
            </a:r>
            <a:r>
              <a:rPr lang="nl-NL" dirty="0"/>
              <a:t>’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modern Western view of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history</a:t>
            </a:r>
            <a:r>
              <a:rPr lang="nl-NL" dirty="0"/>
              <a:t> is.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B1E428-3C35-624A-BEB2-22414E5079E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44808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But of course </a:t>
            </a:r>
            <a:r>
              <a:rPr lang="nl-NL" dirty="0" err="1"/>
              <a:t>it</a:t>
            </a:r>
            <a:r>
              <a:rPr lang="nl-NL" dirty="0"/>
              <a:t>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easy. We do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happened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Tom </a:t>
            </a:r>
            <a:r>
              <a:rPr lang="nl-NL" dirty="0" err="1"/>
              <a:t>Torlino</a:t>
            </a:r>
            <a:r>
              <a:rPr lang="nl-NL" dirty="0"/>
              <a:t>. </a:t>
            </a:r>
            <a:r>
              <a:rPr lang="nl-NL" dirty="0" err="1"/>
              <a:t>Did</a:t>
            </a:r>
            <a:r>
              <a:rPr lang="nl-NL" dirty="0"/>
              <a:t> he go back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did</a:t>
            </a:r>
            <a:r>
              <a:rPr lang="nl-NL" dirty="0"/>
              <a:t> he </a:t>
            </a:r>
            <a:r>
              <a:rPr lang="nl-NL" dirty="0" err="1"/>
              <a:t>throw</a:t>
            </a:r>
            <a:r>
              <a:rPr lang="nl-NL" dirty="0"/>
              <a:t> </a:t>
            </a:r>
            <a:r>
              <a:rPr lang="nl-NL" dirty="0" err="1"/>
              <a:t>away</a:t>
            </a:r>
            <a:r>
              <a:rPr lang="nl-NL" dirty="0"/>
              <a:t> his </a:t>
            </a:r>
            <a:r>
              <a:rPr lang="nl-NL" dirty="0" err="1"/>
              <a:t>imposed</a:t>
            </a:r>
            <a:r>
              <a:rPr lang="nl-NL" dirty="0"/>
              <a:t> memory? Chance is small: American </a:t>
            </a:r>
            <a:r>
              <a:rPr lang="nl-NL" dirty="0" err="1"/>
              <a:t>Governement</a:t>
            </a:r>
            <a:r>
              <a:rPr lang="nl-NL" dirty="0"/>
              <a:t> </a:t>
            </a:r>
            <a:r>
              <a:rPr lang="nl-NL" dirty="0" err="1"/>
              <a:t>wanted</a:t>
            </a:r>
            <a:r>
              <a:rPr lang="nl-NL" dirty="0"/>
              <a:t> </a:t>
            </a:r>
            <a:r>
              <a:rPr lang="nl-NL" dirty="0" err="1"/>
              <a:t>those</a:t>
            </a:r>
            <a:r>
              <a:rPr lang="nl-NL" dirty="0"/>
              <a:t> </a:t>
            </a:r>
            <a:r>
              <a:rPr lang="nl-NL" dirty="0" err="1"/>
              <a:t>children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break </a:t>
            </a:r>
            <a:r>
              <a:rPr lang="nl-NL" dirty="0" err="1"/>
              <a:t>entirely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their</a:t>
            </a:r>
            <a:r>
              <a:rPr lang="nl-NL" dirty="0"/>
              <a:t> past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tradition</a:t>
            </a:r>
            <a:r>
              <a:rPr lang="nl-NL" dirty="0"/>
              <a:t>. </a:t>
            </a:r>
            <a:r>
              <a:rPr lang="nl-NL" dirty="0" err="1"/>
              <a:t>Did</a:t>
            </a:r>
            <a:r>
              <a:rPr lang="nl-NL" dirty="0"/>
              <a:t> he </a:t>
            </a:r>
            <a:r>
              <a:rPr lang="nl-NL" dirty="0" err="1"/>
              <a:t>thus</a:t>
            </a:r>
            <a:r>
              <a:rPr lang="nl-NL" dirty="0"/>
              <a:t> continue </a:t>
            </a:r>
            <a:r>
              <a:rPr lang="nl-NL" dirty="0" err="1"/>
              <a:t>to</a:t>
            </a:r>
            <a:r>
              <a:rPr lang="nl-NL" dirty="0"/>
              <a:t> live in American society as a ‘new American </a:t>
            </a:r>
            <a:r>
              <a:rPr lang="nl-NL" dirty="0" err="1"/>
              <a:t>who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never have been </a:t>
            </a:r>
            <a:r>
              <a:rPr lang="nl-NL" dirty="0" err="1"/>
              <a:t>accepted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being</a:t>
            </a:r>
            <a:r>
              <a:rPr lang="nl-NL" dirty="0"/>
              <a:t> </a:t>
            </a:r>
            <a:r>
              <a:rPr lang="nl-NL" dirty="0" err="1"/>
              <a:t>actually</a:t>
            </a:r>
            <a:r>
              <a:rPr lang="nl-NL" dirty="0"/>
              <a:t> a ‘</a:t>
            </a:r>
            <a:r>
              <a:rPr lang="nl-NL" dirty="0" err="1"/>
              <a:t>savage</a:t>
            </a:r>
            <a:r>
              <a:rPr lang="nl-NL" dirty="0"/>
              <a:t>’? </a:t>
            </a:r>
          </a:p>
          <a:p>
            <a:r>
              <a:rPr lang="nl-NL" dirty="0"/>
              <a:t>It is </a:t>
            </a:r>
            <a:r>
              <a:rPr lang="nl-NL" dirty="0" err="1"/>
              <a:t>this</a:t>
            </a:r>
            <a:r>
              <a:rPr lang="nl-NL" dirty="0"/>
              <a:t> image of Tom </a:t>
            </a:r>
            <a:r>
              <a:rPr lang="nl-NL" dirty="0" err="1"/>
              <a:t>Torlino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I </a:t>
            </a:r>
            <a:r>
              <a:rPr lang="nl-NL" dirty="0" err="1"/>
              <a:t>needed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bring</a:t>
            </a:r>
            <a:r>
              <a:rPr lang="nl-NL" dirty="0"/>
              <a:t> </a:t>
            </a:r>
            <a:r>
              <a:rPr lang="nl-NL" dirty="0" err="1"/>
              <a:t>Carolingian</a:t>
            </a:r>
            <a:r>
              <a:rPr lang="nl-NL" dirty="0"/>
              <a:t> </a:t>
            </a:r>
            <a:r>
              <a:rPr lang="nl-NL" dirty="0" err="1"/>
              <a:t>poetics</a:t>
            </a:r>
            <a:r>
              <a:rPr lang="nl-NL" dirty="0"/>
              <a:t> back </a:t>
            </a:r>
            <a:r>
              <a:rPr lang="nl-NL" dirty="0" err="1"/>
              <a:t>to</a:t>
            </a:r>
            <a:r>
              <a:rPr lang="nl-NL" dirty="0"/>
              <a:t> life.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B1E428-3C35-624A-BEB2-22414E5079E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468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better</a:t>
            </a:r>
            <a:r>
              <a:rPr lang="nl-NL" dirty="0"/>
              <a:t> </a:t>
            </a:r>
            <a:r>
              <a:rPr lang="nl-NL" dirty="0" err="1"/>
              <a:t>known</a:t>
            </a:r>
            <a:r>
              <a:rPr lang="nl-NL" dirty="0"/>
              <a:t>, I </a:t>
            </a:r>
            <a:r>
              <a:rPr lang="nl-NL" dirty="0" err="1"/>
              <a:t>think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B1E428-3C35-624A-BEB2-22414E5079E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33467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For,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Carolingian</a:t>
            </a:r>
            <a:r>
              <a:rPr lang="nl-NL" dirty="0"/>
              <a:t> </a:t>
            </a:r>
            <a:r>
              <a:rPr lang="nl-NL" dirty="0" err="1"/>
              <a:t>colonization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past, </a:t>
            </a:r>
            <a:r>
              <a:rPr lang="nl-NL" dirty="0" err="1"/>
              <a:t>who</a:t>
            </a:r>
            <a:r>
              <a:rPr lang="nl-NL" dirty="0"/>
              <a:t> is </a:t>
            </a:r>
            <a:r>
              <a:rPr lang="nl-NL" dirty="0" err="1"/>
              <a:t>colonizing</a:t>
            </a:r>
            <a:r>
              <a:rPr lang="nl-NL" dirty="0"/>
              <a:t> </a:t>
            </a:r>
            <a:r>
              <a:rPr lang="nl-NL" dirty="0" err="1"/>
              <a:t>whom</a:t>
            </a:r>
            <a:r>
              <a:rPr lang="nl-NL" dirty="0"/>
              <a:t>? </a:t>
            </a:r>
            <a:r>
              <a:rPr lang="nl-NL" dirty="0" err="1"/>
              <a:t>Who</a:t>
            </a:r>
            <a:r>
              <a:rPr lang="nl-NL" dirty="0"/>
              <a:t> is </a:t>
            </a:r>
            <a:r>
              <a:rPr lang="nl-NL" dirty="0" err="1"/>
              <a:t>imposing</a:t>
            </a:r>
            <a:r>
              <a:rPr lang="nl-NL" dirty="0"/>
              <a:t> </a:t>
            </a:r>
            <a:r>
              <a:rPr lang="nl-NL" dirty="0" err="1"/>
              <a:t>another</a:t>
            </a:r>
            <a:r>
              <a:rPr lang="nl-NL" dirty="0"/>
              <a:t> past </a:t>
            </a:r>
            <a:r>
              <a:rPr lang="nl-NL" dirty="0" err="1"/>
              <a:t>and</a:t>
            </a:r>
            <a:r>
              <a:rPr lang="nl-NL" dirty="0"/>
              <a:t> memory on </a:t>
            </a:r>
            <a:r>
              <a:rPr lang="nl-NL" dirty="0" err="1"/>
              <a:t>whom</a:t>
            </a:r>
            <a:r>
              <a:rPr lang="nl-NL" dirty="0"/>
              <a:t>? </a:t>
            </a:r>
            <a:r>
              <a:rPr lang="nl-NL" dirty="0" err="1"/>
              <a:t>Whose</a:t>
            </a:r>
            <a:r>
              <a:rPr lang="nl-NL" dirty="0"/>
              <a:t> </a:t>
            </a:r>
            <a:r>
              <a:rPr lang="nl-NL" dirty="0" err="1"/>
              <a:t>history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memory are </a:t>
            </a:r>
            <a:r>
              <a:rPr lang="nl-NL" dirty="0" err="1"/>
              <a:t>annihilated</a:t>
            </a:r>
            <a:r>
              <a:rPr lang="nl-NL" dirty="0"/>
              <a:t>? </a:t>
            </a:r>
          </a:p>
          <a:p>
            <a:r>
              <a:rPr lang="nl-NL" dirty="0"/>
              <a:t>Indeed, </a:t>
            </a:r>
            <a:r>
              <a:rPr lang="nl-NL" dirty="0" err="1"/>
              <a:t>nobody</a:t>
            </a:r>
            <a:r>
              <a:rPr lang="nl-NL" dirty="0"/>
              <a:t> </a:t>
            </a:r>
            <a:r>
              <a:rPr lang="nl-NL" dirty="0" err="1"/>
              <a:t>comes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outside</a:t>
            </a:r>
            <a:r>
              <a:rPr lang="nl-NL" dirty="0"/>
              <a:t>. The </a:t>
            </a:r>
            <a:r>
              <a:rPr lang="nl-NL" dirty="0" err="1"/>
              <a:t>Carolingians</a:t>
            </a:r>
            <a:r>
              <a:rPr lang="nl-NL" dirty="0"/>
              <a:t> are </a:t>
            </a:r>
            <a:r>
              <a:rPr lang="nl-NL" dirty="0" err="1"/>
              <a:t>colonizing</a:t>
            </a:r>
            <a:r>
              <a:rPr lang="nl-NL" dirty="0"/>
              <a:t> </a:t>
            </a:r>
            <a:r>
              <a:rPr lang="nl-NL" dirty="0" err="1"/>
              <a:t>themselves</a:t>
            </a:r>
            <a:r>
              <a:rPr lang="nl-NL" dirty="0"/>
              <a:t>: </a:t>
            </a:r>
            <a:r>
              <a:rPr lang="nl-NL" dirty="0" err="1"/>
              <a:t>they</a:t>
            </a:r>
            <a:r>
              <a:rPr lang="nl-NL" dirty="0"/>
              <a:t> are </a:t>
            </a:r>
            <a:r>
              <a:rPr lang="nl-NL" dirty="0" err="1"/>
              <a:t>imposing</a:t>
            </a:r>
            <a:r>
              <a:rPr lang="nl-NL" dirty="0"/>
              <a:t> </a:t>
            </a:r>
            <a:r>
              <a:rPr lang="nl-NL" dirty="0" err="1"/>
              <a:t>themselves</a:t>
            </a:r>
            <a:r>
              <a:rPr lang="nl-NL" dirty="0"/>
              <a:t> a </a:t>
            </a:r>
            <a:r>
              <a:rPr lang="nl-NL" dirty="0" err="1"/>
              <a:t>history</a:t>
            </a:r>
            <a:r>
              <a:rPr lang="nl-NL" dirty="0"/>
              <a:t> alien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theirs</a:t>
            </a:r>
            <a:r>
              <a:rPr lang="nl-NL" dirty="0"/>
              <a:t> </a:t>
            </a:r>
            <a:r>
              <a:rPr lang="nl-NL" dirty="0" err="1"/>
              <a:t>upon</a:t>
            </a:r>
            <a:r>
              <a:rPr lang="nl-NL" dirty="0"/>
              <a:t>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</a:t>
            </a:r>
            <a:r>
              <a:rPr lang="nl-NL" dirty="0" err="1"/>
              <a:t>history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memory. </a:t>
            </a:r>
            <a:r>
              <a:rPr lang="nl-NL" dirty="0" err="1"/>
              <a:t>They</a:t>
            </a:r>
            <a:r>
              <a:rPr lang="nl-NL" dirty="0"/>
              <a:t> are </a:t>
            </a:r>
            <a:r>
              <a:rPr lang="nl-NL" dirty="0" err="1"/>
              <a:t>replacing</a:t>
            </a:r>
            <a:r>
              <a:rPr lang="nl-NL" dirty="0"/>
              <a:t>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</a:t>
            </a:r>
            <a:r>
              <a:rPr lang="nl-NL" dirty="0" err="1"/>
              <a:t>history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memory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another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theirs</a:t>
            </a:r>
            <a:r>
              <a:rPr lang="nl-NL" dirty="0"/>
              <a:t>. </a:t>
            </a:r>
          </a:p>
          <a:p>
            <a:r>
              <a:rPr lang="nl-NL" dirty="0" err="1"/>
              <a:t>They</a:t>
            </a:r>
            <a:r>
              <a:rPr lang="nl-NL" dirty="0"/>
              <a:t> introduce a </a:t>
            </a:r>
            <a:r>
              <a:rPr lang="nl-NL" dirty="0" err="1"/>
              <a:t>similar</a:t>
            </a:r>
            <a:r>
              <a:rPr lang="nl-NL" dirty="0"/>
              <a:t> </a:t>
            </a:r>
            <a:r>
              <a:rPr lang="nl-NL" dirty="0" err="1"/>
              <a:t>rupture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their</a:t>
            </a:r>
            <a:r>
              <a:rPr lang="nl-NL" dirty="0"/>
              <a:t> past as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archeologues</a:t>
            </a:r>
            <a:r>
              <a:rPr lang="nl-NL" dirty="0"/>
              <a:t> </a:t>
            </a:r>
            <a:r>
              <a:rPr lang="nl-NL" dirty="0" err="1"/>
              <a:t>did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do. </a:t>
            </a:r>
            <a:r>
              <a:rPr lang="nl-NL" dirty="0" err="1"/>
              <a:t>Yet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important </a:t>
            </a:r>
            <a:r>
              <a:rPr lang="nl-NL" dirty="0" err="1"/>
              <a:t>difference</a:t>
            </a:r>
            <a:r>
              <a:rPr lang="nl-NL" dirty="0"/>
              <a:t>: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archeologues</a:t>
            </a:r>
            <a:r>
              <a:rPr lang="nl-NL" dirty="0"/>
              <a:t>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restore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past as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truly</a:t>
            </a:r>
            <a:r>
              <a:rPr lang="nl-NL" dirty="0"/>
              <a:t> has been (wie es </a:t>
            </a:r>
            <a:r>
              <a:rPr lang="nl-NL" dirty="0" err="1"/>
              <a:t>eigentlich</a:t>
            </a:r>
            <a:r>
              <a:rPr lang="nl-NL" dirty="0"/>
              <a:t> </a:t>
            </a:r>
            <a:r>
              <a:rPr lang="nl-NL" dirty="0" err="1"/>
              <a:t>gewesen</a:t>
            </a:r>
            <a:r>
              <a:rPr lang="nl-NL" dirty="0"/>
              <a:t>) or </a:t>
            </a:r>
            <a:r>
              <a:rPr lang="nl-NL" dirty="0" err="1"/>
              <a:t>should</a:t>
            </a:r>
            <a:r>
              <a:rPr lang="nl-NL" dirty="0"/>
              <a:t> have been… (</a:t>
            </a:r>
            <a:r>
              <a:rPr lang="nl-NL" dirty="0" err="1"/>
              <a:t>Ranke’s</a:t>
            </a:r>
            <a:r>
              <a:rPr lang="nl-NL" dirty="0"/>
              <a:t> statement </a:t>
            </a:r>
            <a:r>
              <a:rPr lang="nl-NL" dirty="0" err="1"/>
              <a:t>contains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ambiguity</a:t>
            </a:r>
            <a:r>
              <a:rPr lang="nl-NL" dirty="0"/>
              <a:t>). The </a:t>
            </a:r>
            <a:r>
              <a:rPr lang="nl-NL" dirty="0" err="1"/>
              <a:t>Carolingians</a:t>
            </a:r>
            <a:r>
              <a:rPr lang="nl-NL" dirty="0"/>
              <a:t> are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concerned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past: </a:t>
            </a:r>
            <a:r>
              <a:rPr lang="nl-NL" dirty="0" err="1"/>
              <a:t>they</a:t>
            </a:r>
            <a:r>
              <a:rPr lang="nl-NL" dirty="0"/>
              <a:t> want </a:t>
            </a:r>
            <a:r>
              <a:rPr lang="nl-NL" dirty="0" err="1"/>
              <a:t>the</a:t>
            </a:r>
            <a:r>
              <a:rPr lang="nl-NL" dirty="0"/>
              <a:t> present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reformed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past, i.e., </a:t>
            </a:r>
            <a:r>
              <a:rPr lang="nl-NL" dirty="0" err="1"/>
              <a:t>they</a:t>
            </a:r>
            <a:r>
              <a:rPr lang="nl-NL" dirty="0"/>
              <a:t> want </a:t>
            </a:r>
            <a:r>
              <a:rPr lang="nl-NL" dirty="0" err="1"/>
              <a:t>themselves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civilized</a:t>
            </a:r>
            <a:r>
              <a:rPr lang="nl-NL" dirty="0"/>
              <a:t> or </a:t>
            </a:r>
            <a:r>
              <a:rPr lang="nl-NL" dirty="0" err="1"/>
              <a:t>colonized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a past </a:t>
            </a:r>
            <a:r>
              <a:rPr lang="nl-NL" dirty="0" err="1"/>
              <a:t>that</a:t>
            </a:r>
            <a:r>
              <a:rPr lang="nl-NL" dirty="0"/>
              <a:t>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theirs</a:t>
            </a:r>
            <a:r>
              <a:rPr lang="nl-NL" dirty="0"/>
              <a:t>. </a:t>
            </a:r>
          </a:p>
          <a:p>
            <a:r>
              <a:rPr lang="nl-NL" dirty="0"/>
              <a:t>I hope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difference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first of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difficulty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</a:t>
            </a:r>
            <a:r>
              <a:rPr lang="nl-NL" dirty="0" err="1"/>
              <a:t>encountered</a:t>
            </a:r>
            <a:r>
              <a:rPr lang="nl-NL" dirty="0"/>
              <a:t>. </a:t>
            </a:r>
            <a:r>
              <a:rPr lang="nl-NL" dirty="0" err="1"/>
              <a:t>Could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ever </a:t>
            </a:r>
            <a:r>
              <a:rPr lang="nl-NL" dirty="0" err="1"/>
              <a:t>deny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</a:t>
            </a:r>
            <a:r>
              <a:rPr lang="nl-NL" dirty="0" err="1"/>
              <a:t>were</a:t>
            </a:r>
            <a:r>
              <a:rPr lang="nl-NL" dirty="0"/>
              <a:t>? </a:t>
            </a:r>
            <a:r>
              <a:rPr lang="nl-NL" dirty="0" err="1"/>
              <a:t>Could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ever </a:t>
            </a:r>
            <a:r>
              <a:rPr lang="nl-NL" dirty="0" err="1"/>
              <a:t>pretend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had never been?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B1E428-3C35-624A-BEB2-22414E5079E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30379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Let </a:t>
            </a:r>
            <a:r>
              <a:rPr lang="nl-NL" dirty="0" err="1"/>
              <a:t>us</a:t>
            </a:r>
            <a:r>
              <a:rPr lang="nl-NL" dirty="0"/>
              <a:t> have a look at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concrete means.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Charlemagne’s</a:t>
            </a:r>
            <a:r>
              <a:rPr lang="nl-NL" dirty="0"/>
              <a:t> </a:t>
            </a:r>
            <a:r>
              <a:rPr lang="nl-NL" dirty="0" err="1"/>
              <a:t>nickname</a:t>
            </a:r>
            <a:r>
              <a:rPr lang="nl-NL" dirty="0"/>
              <a:t> was David. We take these </a:t>
            </a:r>
            <a:r>
              <a:rPr lang="nl-NL" dirty="0" err="1"/>
              <a:t>nicknames</a:t>
            </a:r>
            <a:r>
              <a:rPr lang="nl-NL" dirty="0"/>
              <a:t> </a:t>
            </a:r>
            <a:r>
              <a:rPr lang="nl-NL" dirty="0" err="1"/>
              <a:t>too</a:t>
            </a:r>
            <a:r>
              <a:rPr lang="nl-NL" dirty="0"/>
              <a:t> </a:t>
            </a:r>
            <a:r>
              <a:rPr lang="nl-NL" dirty="0" err="1"/>
              <a:t>often</a:t>
            </a:r>
            <a:r>
              <a:rPr lang="nl-NL" dirty="0"/>
              <a:t> as a kind of </a:t>
            </a:r>
            <a:r>
              <a:rPr lang="nl-NL" dirty="0" err="1"/>
              <a:t>puerile</a:t>
            </a:r>
            <a:r>
              <a:rPr lang="nl-NL" dirty="0"/>
              <a:t> game. But </a:t>
            </a:r>
            <a:r>
              <a:rPr lang="nl-NL" dirty="0" err="1"/>
              <a:t>it</a:t>
            </a:r>
            <a:r>
              <a:rPr lang="nl-NL" dirty="0"/>
              <a:t> was </a:t>
            </a:r>
            <a:r>
              <a:rPr lang="nl-NL" dirty="0" err="1"/>
              <a:t>not</a:t>
            </a:r>
            <a:r>
              <a:rPr lang="nl-NL" dirty="0"/>
              <a:t>. It was </a:t>
            </a:r>
            <a:r>
              <a:rPr lang="nl-NL" dirty="0" err="1"/>
              <a:t>deadly</a:t>
            </a:r>
            <a:r>
              <a:rPr lang="nl-NL" dirty="0"/>
              <a:t> </a:t>
            </a:r>
            <a:r>
              <a:rPr lang="nl-NL" dirty="0" err="1"/>
              <a:t>serious</a:t>
            </a:r>
            <a:r>
              <a:rPr lang="nl-NL" dirty="0"/>
              <a:t>. </a:t>
            </a:r>
            <a:r>
              <a:rPr lang="nl-NL" dirty="0" err="1"/>
              <a:t>Charlemagne</a:t>
            </a:r>
            <a:r>
              <a:rPr lang="nl-NL" dirty="0"/>
              <a:t> had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cultivated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figure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culture of David. </a:t>
            </a:r>
            <a:r>
              <a:rPr lang="nl-NL" dirty="0" err="1"/>
              <a:t>David’s</a:t>
            </a:r>
            <a:r>
              <a:rPr lang="nl-NL" dirty="0"/>
              <a:t> past </a:t>
            </a:r>
            <a:r>
              <a:rPr lang="nl-NL" dirty="0" err="1"/>
              <a:t>and</a:t>
            </a:r>
            <a:r>
              <a:rPr lang="nl-NL" dirty="0"/>
              <a:t> memory </a:t>
            </a:r>
            <a:r>
              <a:rPr lang="nl-NL" dirty="0" err="1"/>
              <a:t>ought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have been </a:t>
            </a:r>
            <a:r>
              <a:rPr lang="nl-NL" dirty="0" err="1"/>
              <a:t>that</a:t>
            </a:r>
            <a:r>
              <a:rPr lang="nl-NL" dirty="0"/>
              <a:t> of </a:t>
            </a:r>
            <a:r>
              <a:rPr lang="nl-NL" dirty="0" err="1"/>
              <a:t>Charlemagne</a:t>
            </a:r>
            <a:r>
              <a:rPr lang="nl-NL" dirty="0"/>
              <a:t>. Of course, </a:t>
            </a:r>
            <a:r>
              <a:rPr lang="nl-NL" dirty="0" err="1"/>
              <a:t>impossible</a:t>
            </a:r>
            <a:r>
              <a:rPr lang="nl-NL" dirty="0"/>
              <a:t> </a:t>
            </a:r>
            <a:r>
              <a:rPr lang="nl-NL" dirty="0" err="1"/>
              <a:t>because</a:t>
            </a:r>
            <a:r>
              <a:rPr lang="nl-NL" dirty="0"/>
              <a:t> </a:t>
            </a:r>
            <a:r>
              <a:rPr lang="nl-NL" dirty="0" err="1"/>
              <a:t>Charlmagne</a:t>
            </a:r>
            <a:r>
              <a:rPr lang="nl-NL" dirty="0"/>
              <a:t> </a:t>
            </a:r>
            <a:r>
              <a:rPr lang="nl-NL" dirty="0" err="1"/>
              <a:t>could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no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Charlemagne</a:t>
            </a:r>
            <a:r>
              <a:rPr lang="nl-NL" dirty="0"/>
              <a:t>.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thus</a:t>
            </a:r>
            <a:r>
              <a:rPr lang="nl-NL" dirty="0"/>
              <a:t> we have a </a:t>
            </a:r>
            <a:r>
              <a:rPr lang="nl-NL" dirty="0" err="1"/>
              <a:t>problem</a:t>
            </a:r>
            <a:r>
              <a:rPr lang="nl-NL" dirty="0"/>
              <a:t>, a </a:t>
            </a:r>
            <a:r>
              <a:rPr lang="nl-NL" dirty="0" err="1"/>
              <a:t>serious</a:t>
            </a:r>
            <a:r>
              <a:rPr lang="nl-NL" dirty="0"/>
              <a:t> </a:t>
            </a:r>
            <a:r>
              <a:rPr lang="nl-NL" dirty="0" err="1"/>
              <a:t>schyzophrenia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imposes</a:t>
            </a:r>
            <a:r>
              <a:rPr lang="nl-NL" dirty="0"/>
              <a:t> </a:t>
            </a:r>
            <a:r>
              <a:rPr lang="nl-NL" dirty="0" err="1"/>
              <a:t>oneself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is.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B1E428-3C35-624A-BEB2-22414E5079E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40986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Fortunately</a:t>
            </a:r>
            <a:r>
              <a:rPr lang="nl-NL" dirty="0"/>
              <a:t>, </a:t>
            </a:r>
            <a:r>
              <a:rPr lang="nl-NL" dirty="0" err="1"/>
              <a:t>Charlemagne</a:t>
            </a:r>
            <a:r>
              <a:rPr lang="nl-NL" dirty="0"/>
              <a:t> was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dependent</a:t>
            </a:r>
            <a:r>
              <a:rPr lang="nl-NL" dirty="0"/>
              <a:t> of </a:t>
            </a:r>
            <a:r>
              <a:rPr lang="nl-NL" dirty="0" err="1"/>
              <a:t>others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could</a:t>
            </a:r>
            <a:r>
              <a:rPr lang="nl-NL" dirty="0"/>
              <a:t> handle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ambivalence</a:t>
            </a:r>
            <a:r>
              <a:rPr lang="nl-NL" dirty="0"/>
              <a:t> of </a:t>
            </a:r>
            <a:r>
              <a:rPr lang="nl-NL" dirty="0" err="1"/>
              <a:t>Carolingian</a:t>
            </a:r>
            <a:r>
              <a:rPr lang="nl-NL" dirty="0"/>
              <a:t> </a:t>
            </a:r>
            <a:r>
              <a:rPr lang="nl-NL" dirty="0" err="1"/>
              <a:t>colonization</a:t>
            </a:r>
            <a:r>
              <a:rPr lang="nl-NL" dirty="0"/>
              <a:t> of </a:t>
            </a:r>
            <a:r>
              <a:rPr lang="nl-NL" dirty="0" err="1"/>
              <a:t>itself</a:t>
            </a:r>
            <a:r>
              <a:rPr lang="nl-NL" dirty="0"/>
              <a:t> in </a:t>
            </a:r>
            <a:r>
              <a:rPr lang="nl-NL" dirty="0" err="1"/>
              <a:t>better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more independent </a:t>
            </a:r>
            <a:r>
              <a:rPr lang="nl-NL" dirty="0" err="1"/>
              <a:t>ways</a:t>
            </a:r>
            <a:r>
              <a:rPr lang="nl-NL" dirty="0"/>
              <a:t> as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poor</a:t>
            </a:r>
            <a:r>
              <a:rPr lang="nl-NL" dirty="0"/>
              <a:t> Tom </a:t>
            </a:r>
            <a:r>
              <a:rPr lang="nl-NL" dirty="0" err="1"/>
              <a:t>Torlino</a:t>
            </a:r>
            <a:r>
              <a:rPr lang="nl-NL" dirty="0"/>
              <a:t> ever </a:t>
            </a:r>
            <a:r>
              <a:rPr lang="nl-NL" dirty="0" err="1"/>
              <a:t>will</a:t>
            </a:r>
            <a:r>
              <a:rPr lang="nl-NL" dirty="0"/>
              <a:t> have been </a:t>
            </a:r>
            <a:r>
              <a:rPr lang="nl-NL" dirty="0" err="1"/>
              <a:t>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do. </a:t>
            </a:r>
          </a:p>
          <a:p>
            <a:endParaRPr lang="nl-NL" dirty="0"/>
          </a:p>
          <a:p>
            <a:r>
              <a:rPr lang="nl-NL" dirty="0"/>
              <a:t>But I </a:t>
            </a:r>
            <a:r>
              <a:rPr lang="nl-NL" dirty="0" err="1"/>
              <a:t>think</a:t>
            </a:r>
            <a:r>
              <a:rPr lang="nl-NL" dirty="0"/>
              <a:t> we have </a:t>
            </a:r>
            <a:r>
              <a:rPr lang="nl-NL" dirty="0" err="1"/>
              <a:t>here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keys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understand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proper features of </a:t>
            </a:r>
            <a:r>
              <a:rPr lang="nl-NL" dirty="0" err="1"/>
              <a:t>Carolingian</a:t>
            </a:r>
            <a:r>
              <a:rPr lang="nl-NL" dirty="0"/>
              <a:t> </a:t>
            </a:r>
            <a:r>
              <a:rPr lang="nl-NL" dirty="0" err="1"/>
              <a:t>literature</a:t>
            </a:r>
            <a:r>
              <a:rPr lang="nl-NL" dirty="0"/>
              <a:t>. Let me make </a:t>
            </a:r>
            <a:r>
              <a:rPr lang="nl-NL" dirty="0" err="1"/>
              <a:t>another</a:t>
            </a:r>
            <a:r>
              <a:rPr lang="nl-NL" dirty="0"/>
              <a:t> </a:t>
            </a:r>
            <a:r>
              <a:rPr lang="nl-NL" dirty="0" err="1"/>
              <a:t>jump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bring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back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most </a:t>
            </a:r>
            <a:r>
              <a:rPr lang="nl-NL" dirty="0" err="1"/>
              <a:t>famous</a:t>
            </a:r>
            <a:r>
              <a:rPr lang="nl-NL" dirty="0"/>
              <a:t> </a:t>
            </a:r>
            <a:r>
              <a:rPr lang="nl-NL" dirty="0" err="1"/>
              <a:t>manuscripts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Carolingian</a:t>
            </a:r>
            <a:r>
              <a:rPr lang="nl-NL" dirty="0"/>
              <a:t> </a:t>
            </a:r>
            <a:r>
              <a:rPr lang="nl-NL" dirty="0" err="1"/>
              <a:t>times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B1E428-3C35-624A-BEB2-22414E5079E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56411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Many</a:t>
            </a:r>
            <a:r>
              <a:rPr lang="nl-NL" dirty="0"/>
              <a:t> of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Einsiedeln</a:t>
            </a:r>
            <a:r>
              <a:rPr lang="nl-NL" dirty="0"/>
              <a:t> manuscript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9th </a:t>
            </a:r>
            <a:r>
              <a:rPr lang="nl-NL" dirty="0" err="1"/>
              <a:t>century</a:t>
            </a:r>
            <a:r>
              <a:rPr lang="nl-NL" dirty="0"/>
              <a:t> part of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has </a:t>
            </a:r>
            <a:r>
              <a:rPr lang="nl-NL" dirty="0" err="1"/>
              <a:t>interested</a:t>
            </a:r>
            <a:r>
              <a:rPr lang="nl-NL" dirty="0"/>
              <a:t>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scholars</a:t>
            </a:r>
            <a:r>
              <a:rPr lang="nl-NL" dirty="0"/>
              <a:t> </a:t>
            </a:r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first </a:t>
            </a:r>
            <a:r>
              <a:rPr lang="nl-NL" dirty="0" err="1"/>
              <a:t>texts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were</a:t>
            </a:r>
            <a:r>
              <a:rPr lang="nl-NL" dirty="0"/>
              <a:t> </a:t>
            </a:r>
            <a:r>
              <a:rPr lang="nl-NL" dirty="0" err="1"/>
              <a:t>published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late 19th </a:t>
            </a:r>
            <a:r>
              <a:rPr lang="nl-NL" dirty="0" err="1"/>
              <a:t>century</a:t>
            </a:r>
            <a:r>
              <a:rPr lang="nl-NL" dirty="0"/>
              <a:t>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B1E428-3C35-624A-BEB2-22414E5079E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99561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B1E428-3C35-624A-BEB2-22414E5079E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08063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As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 or </a:t>
            </a:r>
            <a:r>
              <a:rPr lang="nl-NL" dirty="0" err="1"/>
              <a:t>see</a:t>
            </a:r>
            <a:r>
              <a:rPr lang="nl-NL" dirty="0"/>
              <a:t>, </a:t>
            </a:r>
            <a:r>
              <a:rPr lang="nl-NL" dirty="0" err="1"/>
              <a:t>the</a:t>
            </a:r>
            <a:r>
              <a:rPr lang="nl-NL" dirty="0"/>
              <a:t> manuscript </a:t>
            </a:r>
            <a:r>
              <a:rPr lang="nl-NL" dirty="0" err="1"/>
              <a:t>opens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oldest</a:t>
            </a:r>
            <a:r>
              <a:rPr lang="nl-NL" dirty="0"/>
              <a:t> </a:t>
            </a:r>
            <a:r>
              <a:rPr lang="nl-NL" dirty="0" err="1"/>
              <a:t>collection</a:t>
            </a:r>
            <a:r>
              <a:rPr lang="nl-NL" dirty="0"/>
              <a:t> of </a:t>
            </a:r>
            <a:r>
              <a:rPr lang="nl-NL" dirty="0" err="1"/>
              <a:t>inscriptions</a:t>
            </a:r>
            <a:r>
              <a:rPr lang="nl-NL" dirty="0"/>
              <a:t>. </a:t>
            </a:r>
            <a:r>
              <a:rPr lang="nl-NL" dirty="0" err="1"/>
              <a:t>They</a:t>
            </a:r>
            <a:r>
              <a:rPr lang="nl-NL" dirty="0"/>
              <a:t> have been </a:t>
            </a:r>
            <a:r>
              <a:rPr lang="nl-NL" dirty="0" err="1"/>
              <a:t>studied</a:t>
            </a:r>
            <a:r>
              <a:rPr lang="nl-NL" dirty="0"/>
              <a:t> </a:t>
            </a:r>
            <a:r>
              <a:rPr lang="nl-NL" dirty="0" err="1"/>
              <a:t>thoroughly</a:t>
            </a:r>
            <a:r>
              <a:rPr lang="nl-NL" dirty="0"/>
              <a:t> as sources </a:t>
            </a:r>
            <a:r>
              <a:rPr lang="nl-NL" dirty="0" err="1"/>
              <a:t>for</a:t>
            </a:r>
            <a:r>
              <a:rPr lang="nl-NL" dirty="0"/>
              <a:t> lost </a:t>
            </a:r>
            <a:r>
              <a:rPr lang="nl-NL" dirty="0" err="1"/>
              <a:t>inscriptions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Antiquity</a:t>
            </a:r>
            <a:r>
              <a:rPr lang="nl-NL" dirty="0"/>
              <a:t>. </a:t>
            </a:r>
            <a:r>
              <a:rPr lang="nl-NL" dirty="0" err="1"/>
              <a:t>They</a:t>
            </a:r>
            <a:r>
              <a:rPr lang="nl-NL" dirty="0"/>
              <a:t> have more </a:t>
            </a:r>
            <a:r>
              <a:rPr lang="nl-NL" dirty="0" err="1"/>
              <a:t>rarely</a:t>
            </a:r>
            <a:r>
              <a:rPr lang="nl-NL" dirty="0"/>
              <a:t> been </a:t>
            </a:r>
            <a:r>
              <a:rPr lang="nl-NL" dirty="0" err="1"/>
              <a:t>studied</a:t>
            </a:r>
            <a:r>
              <a:rPr lang="nl-NL" dirty="0"/>
              <a:t> as part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entire</a:t>
            </a:r>
            <a:r>
              <a:rPr lang="nl-NL" dirty="0"/>
              <a:t> manuscript, i.e., in </a:t>
            </a:r>
            <a:r>
              <a:rPr lang="nl-NL" dirty="0" err="1"/>
              <a:t>its</a:t>
            </a:r>
            <a:r>
              <a:rPr lang="nl-NL" dirty="0"/>
              <a:t> </a:t>
            </a:r>
            <a:r>
              <a:rPr lang="nl-NL" dirty="0" err="1"/>
              <a:t>dialogue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parts</a:t>
            </a:r>
            <a:r>
              <a:rPr lang="nl-NL" dirty="0"/>
              <a:t>. My </a:t>
            </a:r>
            <a:r>
              <a:rPr lang="nl-NL" dirty="0" err="1"/>
              <a:t>colleague</a:t>
            </a:r>
            <a:r>
              <a:rPr lang="nl-NL" dirty="0"/>
              <a:t> has been </a:t>
            </a:r>
            <a:r>
              <a:rPr lang="nl-NL" dirty="0" err="1"/>
              <a:t>starting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put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its</a:t>
            </a:r>
            <a:r>
              <a:rPr lang="nl-NL" dirty="0"/>
              <a:t> context. </a:t>
            </a:r>
          </a:p>
          <a:p>
            <a:endParaRPr lang="nl-NL" dirty="0"/>
          </a:p>
          <a:p>
            <a:r>
              <a:rPr lang="nl-NL" dirty="0"/>
              <a:t>The </a:t>
            </a:r>
            <a:r>
              <a:rPr lang="nl-NL" dirty="0" err="1"/>
              <a:t>movement</a:t>
            </a:r>
            <a:r>
              <a:rPr lang="nl-NL" dirty="0"/>
              <a:t>! The </a:t>
            </a:r>
            <a:r>
              <a:rPr lang="nl-NL" dirty="0" err="1"/>
              <a:t>dynamics</a:t>
            </a:r>
            <a:r>
              <a:rPr lang="nl-NL" dirty="0"/>
              <a:t>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B1E428-3C35-624A-BEB2-22414E5079E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8195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One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most important </a:t>
            </a:r>
            <a:r>
              <a:rPr lang="nl-NL" dirty="0" err="1"/>
              <a:t>elements</a:t>
            </a:r>
            <a:r>
              <a:rPr lang="nl-NL" dirty="0"/>
              <a:t> is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sylloge</a:t>
            </a:r>
            <a:r>
              <a:rPr lang="nl-NL" dirty="0"/>
              <a:t> at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beginning</a:t>
            </a:r>
            <a:r>
              <a:rPr lang="nl-NL" dirty="0"/>
              <a:t> is </a:t>
            </a:r>
            <a:r>
              <a:rPr lang="nl-NL" dirty="0" err="1"/>
              <a:t>answered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poetic</a:t>
            </a:r>
            <a:r>
              <a:rPr lang="nl-NL" dirty="0"/>
              <a:t> </a:t>
            </a:r>
            <a:r>
              <a:rPr lang="nl-NL" dirty="0" err="1"/>
              <a:t>anthology</a:t>
            </a:r>
            <a:r>
              <a:rPr lang="nl-NL" dirty="0"/>
              <a:t> at </a:t>
            </a:r>
            <a:r>
              <a:rPr lang="nl-NL" dirty="0" err="1"/>
              <a:t>the</a:t>
            </a:r>
            <a:r>
              <a:rPr lang="nl-NL" dirty="0"/>
              <a:t> end. </a:t>
            </a:r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also</a:t>
            </a:r>
            <a:r>
              <a:rPr lang="nl-NL" dirty="0"/>
              <a:t> a </a:t>
            </a:r>
            <a:r>
              <a:rPr lang="nl-NL" dirty="0" err="1"/>
              <a:t>collection</a:t>
            </a:r>
            <a:r>
              <a:rPr lang="nl-NL" dirty="0"/>
              <a:t> but of </a:t>
            </a:r>
            <a:r>
              <a:rPr lang="nl-NL" dirty="0" err="1"/>
              <a:t>poems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B1E428-3C35-624A-BEB2-22414E5079E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26351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particular</a:t>
            </a:r>
            <a:r>
              <a:rPr lang="nl-NL" dirty="0"/>
              <a:t> is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Einsiedeln</a:t>
            </a:r>
            <a:r>
              <a:rPr lang="nl-NL" dirty="0"/>
              <a:t> manuscript </a:t>
            </a:r>
            <a:r>
              <a:rPr lang="nl-NL" dirty="0" err="1"/>
              <a:t>teaches</a:t>
            </a:r>
            <a:r>
              <a:rPr lang="nl-NL" dirty="0"/>
              <a:t> </a:t>
            </a:r>
            <a:r>
              <a:rPr lang="nl-NL" dirty="0" err="1"/>
              <a:t>us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read</a:t>
            </a:r>
            <a:r>
              <a:rPr lang="nl-NL" dirty="0"/>
              <a:t> in a different way.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becomes</a:t>
            </a:r>
            <a:r>
              <a:rPr lang="nl-NL" dirty="0"/>
              <a:t> most </a:t>
            </a:r>
            <a:r>
              <a:rPr lang="nl-NL" dirty="0" err="1"/>
              <a:t>clear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Itinera</a:t>
            </a:r>
            <a:r>
              <a:rPr lang="nl-NL" dirty="0"/>
              <a:t>. A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colleague</a:t>
            </a:r>
            <a:r>
              <a:rPr lang="nl-NL" dirty="0"/>
              <a:t>, </a:t>
            </a:r>
            <a:r>
              <a:rPr lang="nl-NL" dirty="0" err="1"/>
              <a:t>former</a:t>
            </a:r>
            <a:r>
              <a:rPr lang="nl-NL" dirty="0"/>
              <a:t> postdoc, </a:t>
            </a:r>
            <a:r>
              <a:rPr lang="nl-NL" dirty="0" err="1"/>
              <a:t>now</a:t>
            </a:r>
            <a:r>
              <a:rPr lang="nl-NL" dirty="0"/>
              <a:t> </a:t>
            </a:r>
            <a:r>
              <a:rPr lang="nl-NL" dirty="0" err="1"/>
              <a:t>colleague</a:t>
            </a:r>
            <a:r>
              <a:rPr lang="nl-NL" dirty="0"/>
              <a:t> at </a:t>
            </a:r>
            <a:r>
              <a:rPr lang="nl-NL" dirty="0" err="1"/>
              <a:t>the</a:t>
            </a:r>
            <a:r>
              <a:rPr lang="nl-NL" dirty="0"/>
              <a:t> Free University of Amsterdam, </a:t>
            </a:r>
            <a:r>
              <a:rPr lang="nl-NL" dirty="0" err="1"/>
              <a:t>Klazina</a:t>
            </a:r>
            <a:r>
              <a:rPr lang="nl-NL" dirty="0"/>
              <a:t> Staat, has </a:t>
            </a:r>
            <a:r>
              <a:rPr lang="nl-NL" dirty="0" err="1"/>
              <a:t>studied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manuscript </a:t>
            </a:r>
            <a:r>
              <a:rPr lang="nl-NL" dirty="0" err="1"/>
              <a:t>thoroughly</a:t>
            </a:r>
            <a:r>
              <a:rPr lang="nl-NL" dirty="0"/>
              <a:t>. I quote her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article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wil </a:t>
            </a:r>
            <a:r>
              <a:rPr lang="nl-NL" dirty="0" err="1"/>
              <a:t>soon</a:t>
            </a:r>
            <a:r>
              <a:rPr lang="nl-NL" dirty="0"/>
              <a:t> </a:t>
            </a:r>
            <a:r>
              <a:rPr lang="nl-NL" dirty="0" err="1"/>
              <a:t>appear</a:t>
            </a:r>
            <a:r>
              <a:rPr lang="nl-NL" dirty="0"/>
              <a:t>. </a:t>
            </a:r>
            <a:r>
              <a:rPr lang="nl-NL" dirty="0" err="1"/>
              <a:t>She</a:t>
            </a:r>
            <a:r>
              <a:rPr lang="nl-NL" dirty="0"/>
              <a:t> has </a:t>
            </a:r>
            <a:r>
              <a:rPr lang="nl-NL" dirty="0" err="1"/>
              <a:t>called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way of reading </a:t>
            </a:r>
            <a:r>
              <a:rPr lang="nl-NL" dirty="0" err="1"/>
              <a:t>ergodic</a:t>
            </a:r>
            <a:r>
              <a:rPr lang="nl-NL" dirty="0"/>
              <a:t> reading (</a:t>
            </a:r>
            <a:r>
              <a:rPr lang="nl-NL" dirty="0" err="1"/>
              <a:t>after</a:t>
            </a:r>
            <a:r>
              <a:rPr lang="nl-NL" dirty="0"/>
              <a:t> </a:t>
            </a:r>
            <a:r>
              <a:rPr lang="nl-NL" dirty="0" err="1"/>
              <a:t>Aarseth</a:t>
            </a:r>
            <a:r>
              <a:rPr lang="nl-NL" dirty="0"/>
              <a:t> 1997), i.e. a way of reading </a:t>
            </a:r>
            <a:r>
              <a:rPr lang="nl-NL" dirty="0" err="1"/>
              <a:t>that</a:t>
            </a:r>
            <a:r>
              <a:rPr lang="nl-NL" dirty="0"/>
              <a:t> does </a:t>
            </a:r>
            <a:r>
              <a:rPr lang="nl-NL" dirty="0" err="1"/>
              <a:t>not</a:t>
            </a:r>
            <a:r>
              <a:rPr lang="nl-NL" dirty="0"/>
              <a:t> meet </a:t>
            </a:r>
            <a:r>
              <a:rPr lang="nl-NL" dirty="0" err="1"/>
              <a:t>our</a:t>
            </a:r>
            <a:r>
              <a:rPr lang="nl-NL" dirty="0"/>
              <a:t> modern Western way of reading: </a:t>
            </a:r>
            <a:r>
              <a:rPr lang="nl-NL" dirty="0" err="1"/>
              <a:t>linear</a:t>
            </a:r>
            <a:r>
              <a:rPr lang="nl-NL" dirty="0"/>
              <a:t>, </a:t>
            </a:r>
            <a:r>
              <a:rPr lang="nl-NL" dirty="0" err="1"/>
              <a:t>left</a:t>
            </a:r>
            <a:r>
              <a:rPr lang="nl-NL" dirty="0"/>
              <a:t> </a:t>
            </a:r>
            <a:r>
              <a:rPr lang="nl-NL" dirty="0" err="1"/>
              <a:t>upper</a:t>
            </a:r>
            <a:r>
              <a:rPr lang="nl-NL" dirty="0"/>
              <a:t> corner </a:t>
            </a:r>
            <a:r>
              <a:rPr lang="nl-NL" dirty="0" err="1"/>
              <a:t>to</a:t>
            </a:r>
            <a:r>
              <a:rPr lang="nl-NL" dirty="0"/>
              <a:t> right down corner, </a:t>
            </a:r>
            <a:r>
              <a:rPr lang="nl-NL" dirty="0" err="1"/>
              <a:t>organized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following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path</a:t>
            </a:r>
            <a:r>
              <a:rPr lang="nl-NL" dirty="0"/>
              <a:t>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B1E428-3C35-624A-BEB2-22414E5079E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15234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My </a:t>
            </a:r>
            <a:r>
              <a:rPr lang="nl-NL" dirty="0" err="1"/>
              <a:t>colleague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reason</a:t>
            </a:r>
            <a:r>
              <a:rPr lang="nl-NL" dirty="0"/>
              <a:t> links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Einsiedeln</a:t>
            </a:r>
            <a:r>
              <a:rPr lang="nl-NL" dirty="0"/>
              <a:t> itinerarium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monastic</a:t>
            </a:r>
            <a:r>
              <a:rPr lang="nl-NL" dirty="0"/>
              <a:t> plan of St. Gallen. Both </a:t>
            </a:r>
            <a:r>
              <a:rPr lang="nl-NL" dirty="0" err="1"/>
              <a:t>demand</a:t>
            </a:r>
            <a:r>
              <a:rPr lang="nl-NL" dirty="0"/>
              <a:t> a </a:t>
            </a:r>
            <a:r>
              <a:rPr lang="nl-NL" dirty="0" err="1"/>
              <a:t>particular</a:t>
            </a:r>
            <a:r>
              <a:rPr lang="nl-NL" dirty="0"/>
              <a:t> way of reading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somehow</a:t>
            </a:r>
            <a:r>
              <a:rPr lang="nl-NL" dirty="0"/>
              <a:t> </a:t>
            </a:r>
            <a:r>
              <a:rPr lang="nl-NL" dirty="0" err="1"/>
              <a:t>seen</a:t>
            </a:r>
            <a:r>
              <a:rPr lang="nl-NL" dirty="0"/>
              <a:t> as </a:t>
            </a:r>
            <a:r>
              <a:rPr lang="nl-NL" dirty="0" err="1"/>
              <a:t>complementary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. The </a:t>
            </a:r>
            <a:r>
              <a:rPr lang="nl-NL" dirty="0" err="1"/>
              <a:t>Einsiedeln</a:t>
            </a:r>
            <a:r>
              <a:rPr lang="nl-NL" dirty="0"/>
              <a:t> </a:t>
            </a:r>
            <a:r>
              <a:rPr lang="nl-NL" dirty="0" err="1"/>
              <a:t>itinerary</a:t>
            </a:r>
            <a:r>
              <a:rPr lang="nl-NL" dirty="0"/>
              <a:t> </a:t>
            </a:r>
            <a:r>
              <a:rPr lang="nl-NL" dirty="0" err="1"/>
              <a:t>tries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evoke</a:t>
            </a:r>
            <a:r>
              <a:rPr lang="nl-NL" dirty="0"/>
              <a:t> in </a:t>
            </a:r>
            <a:r>
              <a:rPr lang="nl-NL" dirty="0" err="1"/>
              <a:t>words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invisible</a:t>
            </a:r>
            <a:r>
              <a:rPr lang="nl-NL" dirty="0"/>
              <a:t> images of Roman buildings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monuments</a:t>
            </a:r>
            <a:r>
              <a:rPr lang="nl-NL" dirty="0"/>
              <a:t>. The Plan shows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visual</a:t>
            </a:r>
            <a:r>
              <a:rPr lang="nl-NL" dirty="0"/>
              <a:t> images of a </a:t>
            </a:r>
            <a:r>
              <a:rPr lang="nl-NL" dirty="0" err="1"/>
              <a:t>monastery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church</a:t>
            </a:r>
            <a:r>
              <a:rPr lang="nl-NL" dirty="0"/>
              <a:t> a sense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deducted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inscriptions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lines</a:t>
            </a:r>
            <a:r>
              <a:rPr lang="nl-NL" dirty="0"/>
              <a:t> as </a:t>
            </a:r>
            <a:r>
              <a:rPr lang="nl-NL" dirty="0" err="1"/>
              <a:t>they</a:t>
            </a:r>
            <a:r>
              <a:rPr lang="nl-NL" dirty="0"/>
              <a:t> are </a:t>
            </a:r>
            <a:r>
              <a:rPr lang="nl-NL" dirty="0" err="1"/>
              <a:t>dispersed</a:t>
            </a:r>
            <a:r>
              <a:rPr lang="nl-NL" dirty="0"/>
              <a:t> over </a:t>
            </a:r>
            <a:r>
              <a:rPr lang="nl-NL" dirty="0" err="1"/>
              <a:t>the</a:t>
            </a:r>
            <a:r>
              <a:rPr lang="nl-NL" dirty="0"/>
              <a:t> map. Let </a:t>
            </a:r>
            <a:r>
              <a:rPr lang="nl-NL" dirty="0" err="1"/>
              <a:t>us</a:t>
            </a:r>
            <a:r>
              <a:rPr lang="nl-NL" dirty="0"/>
              <a:t> have a closer look.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B1E428-3C35-624A-BEB2-22414E5079E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56389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Reading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itinerary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B1E428-3C35-624A-BEB2-22414E5079E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8261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But </a:t>
            </a:r>
            <a:r>
              <a:rPr lang="nl-NL" dirty="0" err="1"/>
              <a:t>why</a:t>
            </a:r>
            <a:r>
              <a:rPr lang="nl-NL" dirty="0"/>
              <a:t> do we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recognize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site as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looked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several</a:t>
            </a:r>
            <a:r>
              <a:rPr lang="nl-NL" dirty="0"/>
              <a:t> </a:t>
            </a:r>
            <a:r>
              <a:rPr lang="nl-NL" dirty="0" err="1"/>
              <a:t>centuries</a:t>
            </a:r>
            <a:r>
              <a:rPr lang="nl-NL" dirty="0"/>
              <a:t>, </a:t>
            </a:r>
            <a:r>
              <a:rPr lang="nl-NL" dirty="0" err="1"/>
              <a:t>while</a:t>
            </a:r>
            <a:r>
              <a:rPr lang="nl-NL" dirty="0"/>
              <a:t> we </a:t>
            </a:r>
            <a:r>
              <a:rPr lang="nl-NL" dirty="0" err="1"/>
              <a:t>recognize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as ‘</a:t>
            </a:r>
            <a:r>
              <a:rPr lang="nl-NL" dirty="0" err="1"/>
              <a:t>authentic</a:t>
            </a:r>
            <a:r>
              <a:rPr lang="nl-NL" dirty="0"/>
              <a:t>’ in a way </a:t>
            </a:r>
            <a:r>
              <a:rPr lang="nl-NL" dirty="0" err="1"/>
              <a:t>it</a:t>
            </a:r>
            <a:r>
              <a:rPr lang="nl-NL" dirty="0"/>
              <a:t> never </a:t>
            </a:r>
            <a:r>
              <a:rPr lang="nl-NL" dirty="0" err="1"/>
              <a:t>looked</a:t>
            </a:r>
            <a:r>
              <a:rPr lang="nl-NL" dirty="0"/>
              <a:t>?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B1E428-3C35-624A-BEB2-22414E5079E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9942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difficulty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composer had in </a:t>
            </a:r>
            <a:r>
              <a:rPr lang="nl-NL" dirty="0" err="1"/>
              <a:t>visualizing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he was </a:t>
            </a:r>
            <a:r>
              <a:rPr lang="nl-NL" dirty="0" err="1"/>
              <a:t>writing</a:t>
            </a:r>
            <a:r>
              <a:rPr lang="nl-NL" dirty="0"/>
              <a:t>: he </a:t>
            </a:r>
            <a:r>
              <a:rPr lang="nl-NL" dirty="0" err="1"/>
              <a:t>changed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direction</a:t>
            </a:r>
            <a:r>
              <a:rPr lang="nl-NL" dirty="0"/>
              <a:t> </a:t>
            </a:r>
            <a:r>
              <a:rPr lang="nl-NL" dirty="0" err="1"/>
              <a:t>left</a:t>
            </a:r>
            <a:r>
              <a:rPr lang="nl-NL" dirty="0"/>
              <a:t>/right </a:t>
            </a:r>
            <a:r>
              <a:rPr lang="nl-NL" dirty="0" err="1"/>
              <a:t>and</a:t>
            </a:r>
            <a:r>
              <a:rPr lang="nl-NL" dirty="0"/>
              <a:t> let </a:t>
            </a:r>
            <a:r>
              <a:rPr lang="nl-NL" dirty="0" err="1"/>
              <a:t>it</a:t>
            </a:r>
            <a:r>
              <a:rPr lang="nl-NL" dirty="0"/>
              <a:t> even </a:t>
            </a:r>
            <a:r>
              <a:rPr lang="nl-NL" dirty="0" err="1"/>
              <a:t>fall</a:t>
            </a:r>
            <a:r>
              <a:rPr lang="nl-NL" dirty="0"/>
              <a:t> </a:t>
            </a:r>
            <a:r>
              <a:rPr lang="nl-NL" dirty="0" err="1"/>
              <a:t>after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third</a:t>
            </a:r>
            <a:r>
              <a:rPr lang="nl-NL" dirty="0"/>
              <a:t> </a:t>
            </a:r>
            <a:r>
              <a:rPr lang="nl-NL" dirty="0" err="1"/>
              <a:t>itinirary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B1E428-3C35-624A-BEB2-22414E5079E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30479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The Plan </a:t>
            </a:r>
            <a:r>
              <a:rPr lang="nl-NL" dirty="0" err="1"/>
              <a:t>asks</a:t>
            </a:r>
            <a:r>
              <a:rPr lang="nl-NL" dirty="0"/>
              <a:t> a </a:t>
            </a:r>
            <a:r>
              <a:rPr lang="nl-NL" dirty="0" err="1"/>
              <a:t>similar</a:t>
            </a:r>
            <a:r>
              <a:rPr lang="nl-NL" dirty="0"/>
              <a:t> way of </a:t>
            </a:r>
            <a:r>
              <a:rPr lang="nl-NL" dirty="0" err="1"/>
              <a:t>active</a:t>
            </a:r>
            <a:r>
              <a:rPr lang="nl-NL" dirty="0"/>
              <a:t> reading </a:t>
            </a:r>
            <a:r>
              <a:rPr lang="nl-NL" dirty="0" err="1"/>
              <a:t>forcing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reader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rid</a:t>
            </a:r>
            <a:r>
              <a:rPr lang="nl-NL" dirty="0"/>
              <a:t> </a:t>
            </a:r>
            <a:r>
              <a:rPr lang="nl-NL" dirty="0" err="1"/>
              <a:t>himself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traditional way of reading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thus</a:t>
            </a:r>
            <a:r>
              <a:rPr lang="nl-NL" dirty="0"/>
              <a:t> </a:t>
            </a:r>
            <a:r>
              <a:rPr lang="nl-NL" dirty="0" err="1"/>
              <a:t>bringing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plan </a:t>
            </a:r>
            <a:r>
              <a:rPr lang="nl-NL" dirty="0" err="1"/>
              <a:t>to</a:t>
            </a:r>
            <a:r>
              <a:rPr lang="nl-NL" dirty="0"/>
              <a:t> life </a:t>
            </a:r>
            <a:r>
              <a:rPr lang="nl-NL" dirty="0" err="1"/>
              <a:t>by</a:t>
            </a:r>
            <a:r>
              <a:rPr lang="nl-NL" dirty="0"/>
              <a:t> his </a:t>
            </a:r>
            <a:r>
              <a:rPr lang="nl-NL" dirty="0" err="1"/>
              <a:t>own</a:t>
            </a:r>
            <a:r>
              <a:rPr lang="nl-NL" dirty="0"/>
              <a:t> </a:t>
            </a:r>
            <a:r>
              <a:rPr lang="nl-NL" dirty="0" err="1"/>
              <a:t>moving</a:t>
            </a:r>
            <a:r>
              <a:rPr lang="nl-NL" dirty="0"/>
              <a:t> </a:t>
            </a:r>
            <a:r>
              <a:rPr lang="nl-NL" dirty="0" err="1"/>
              <a:t>around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read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drawn</a:t>
            </a:r>
            <a:r>
              <a:rPr lang="nl-NL" dirty="0"/>
              <a:t>.</a:t>
            </a:r>
          </a:p>
          <a:p>
            <a:endParaRPr lang="nl-NL" dirty="0"/>
          </a:p>
          <a:p>
            <a:r>
              <a:rPr lang="nl-NL" dirty="0" err="1"/>
              <a:t>However</a:t>
            </a:r>
            <a:r>
              <a:rPr lang="nl-NL" dirty="0"/>
              <a:t>, we have </a:t>
            </a:r>
            <a:r>
              <a:rPr lang="nl-NL" dirty="0" err="1"/>
              <a:t>approached</a:t>
            </a:r>
            <a:r>
              <a:rPr lang="nl-NL" dirty="0"/>
              <a:t> </a:t>
            </a:r>
            <a:r>
              <a:rPr lang="nl-NL" dirty="0" err="1"/>
              <a:t>both</a:t>
            </a:r>
            <a:r>
              <a:rPr lang="nl-NL" dirty="0"/>
              <a:t> these </a:t>
            </a:r>
            <a:r>
              <a:rPr lang="nl-NL" dirty="0" err="1"/>
              <a:t>ways</a:t>
            </a:r>
            <a:r>
              <a:rPr lang="nl-NL" dirty="0"/>
              <a:t> of reading </a:t>
            </a:r>
            <a:r>
              <a:rPr lang="nl-NL" dirty="0" err="1"/>
              <a:t>only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two-dimensional</a:t>
            </a:r>
            <a:r>
              <a:rPr lang="nl-NL" dirty="0"/>
              <a:t> way. As </a:t>
            </a:r>
            <a:r>
              <a:rPr lang="nl-NL" dirty="0" err="1"/>
              <a:t>they</a:t>
            </a:r>
            <a:r>
              <a:rPr lang="nl-NL" dirty="0"/>
              <a:t> </a:t>
            </a:r>
            <a:r>
              <a:rPr lang="nl-NL" dirty="0" err="1"/>
              <a:t>appear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page. But </a:t>
            </a:r>
            <a:r>
              <a:rPr lang="nl-NL" dirty="0" err="1"/>
              <a:t>there</a:t>
            </a:r>
            <a:r>
              <a:rPr lang="nl-NL" dirty="0"/>
              <a:t> is </a:t>
            </a:r>
            <a:r>
              <a:rPr lang="nl-NL" dirty="0" err="1"/>
              <a:t>another</a:t>
            </a:r>
            <a:r>
              <a:rPr lang="nl-NL" dirty="0"/>
              <a:t> </a:t>
            </a:r>
            <a:r>
              <a:rPr lang="nl-NL" dirty="0" err="1"/>
              <a:t>dimension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it. </a:t>
            </a:r>
            <a:r>
              <a:rPr lang="nl-NL" dirty="0" err="1"/>
              <a:t>Because</a:t>
            </a:r>
            <a:r>
              <a:rPr lang="nl-NL" dirty="0"/>
              <a:t> </a:t>
            </a:r>
            <a:r>
              <a:rPr lang="nl-NL" dirty="0" err="1"/>
              <a:t>both</a:t>
            </a:r>
            <a:r>
              <a:rPr lang="nl-NL" dirty="0"/>
              <a:t> </a:t>
            </a:r>
            <a:r>
              <a:rPr lang="nl-NL" dirty="0" err="1"/>
              <a:t>texts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images </a:t>
            </a:r>
            <a:r>
              <a:rPr lang="nl-NL" dirty="0" err="1"/>
              <a:t>refer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something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is absent, or </a:t>
            </a:r>
            <a:r>
              <a:rPr lang="nl-NL" dirty="0" err="1"/>
              <a:t>better</a:t>
            </a:r>
            <a:r>
              <a:rPr lang="nl-NL" dirty="0"/>
              <a:t>, </a:t>
            </a:r>
            <a:r>
              <a:rPr lang="nl-NL" dirty="0" err="1"/>
              <a:t>that</a:t>
            </a:r>
            <a:r>
              <a:rPr lang="nl-NL" dirty="0"/>
              <a:t> is present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thanks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words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images in </a:t>
            </a:r>
            <a:r>
              <a:rPr lang="nl-NL" dirty="0" err="1"/>
              <a:t>the</a:t>
            </a:r>
            <a:r>
              <a:rPr lang="nl-NL" dirty="0"/>
              <a:t> mind of </a:t>
            </a:r>
            <a:r>
              <a:rPr lang="nl-NL" dirty="0" err="1"/>
              <a:t>the</a:t>
            </a:r>
            <a:r>
              <a:rPr lang="nl-NL" dirty="0"/>
              <a:t> reader. It is </a:t>
            </a:r>
            <a:r>
              <a:rPr lang="nl-NL" dirty="0" err="1"/>
              <a:t>the</a:t>
            </a:r>
            <a:r>
              <a:rPr lang="nl-NL" dirty="0"/>
              <a:t> reading </a:t>
            </a:r>
            <a:r>
              <a:rPr lang="nl-NL" dirty="0" err="1"/>
              <a:t>movement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letter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sense,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material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concrete </a:t>
            </a:r>
            <a:r>
              <a:rPr lang="nl-NL" dirty="0" err="1"/>
              <a:t>reference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imagined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spiritual </a:t>
            </a:r>
            <a:r>
              <a:rPr lang="nl-NL" dirty="0" err="1"/>
              <a:t>meaning</a:t>
            </a:r>
            <a:r>
              <a:rPr lang="nl-NL" dirty="0"/>
              <a:t>. The </a:t>
            </a:r>
            <a:r>
              <a:rPr lang="nl-NL" dirty="0" err="1"/>
              <a:t>Symbolization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universe</a:t>
            </a:r>
            <a:r>
              <a:rPr lang="nl-NL" dirty="0"/>
              <a:t> as Francesco has </a:t>
            </a:r>
            <a:r>
              <a:rPr lang="nl-NL" dirty="0" err="1"/>
              <a:t>stressed</a:t>
            </a:r>
            <a:r>
              <a:rPr lang="nl-NL"/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B1E428-3C35-624A-BEB2-22414E5079E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49041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That</a:t>
            </a:r>
            <a:r>
              <a:rPr lang="nl-NL" dirty="0"/>
              <a:t> is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Hraban</a:t>
            </a:r>
            <a:r>
              <a:rPr lang="nl-NL" dirty="0"/>
              <a:t> </a:t>
            </a:r>
            <a:r>
              <a:rPr lang="nl-NL" dirty="0" err="1"/>
              <a:t>Maurus</a:t>
            </a:r>
            <a:r>
              <a:rPr lang="nl-NL" dirty="0"/>
              <a:t> has </a:t>
            </a:r>
            <a:r>
              <a:rPr lang="nl-NL" dirty="0" err="1"/>
              <a:t>done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his De </a:t>
            </a:r>
            <a:r>
              <a:rPr lang="nl-NL" dirty="0" err="1"/>
              <a:t>universis</a:t>
            </a:r>
            <a:r>
              <a:rPr lang="nl-NL" dirty="0"/>
              <a:t>: </a:t>
            </a:r>
            <a:r>
              <a:rPr lang="nl-NL" dirty="0" err="1"/>
              <a:t>showing</a:t>
            </a:r>
            <a:r>
              <a:rPr lang="nl-NL" dirty="0"/>
              <a:t>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matter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caught</a:t>
            </a:r>
            <a:r>
              <a:rPr lang="nl-NL" dirty="0"/>
              <a:t> in </a:t>
            </a:r>
            <a:r>
              <a:rPr lang="nl-NL" dirty="0" err="1"/>
              <a:t>words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these </a:t>
            </a:r>
            <a:r>
              <a:rPr lang="nl-NL" dirty="0" err="1"/>
              <a:t>words</a:t>
            </a:r>
            <a:r>
              <a:rPr lang="nl-NL" dirty="0"/>
              <a:t> get a </a:t>
            </a:r>
            <a:r>
              <a:rPr lang="nl-NL" dirty="0" err="1"/>
              <a:t>spiritualized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meaning</a:t>
            </a:r>
            <a:r>
              <a:rPr lang="nl-NL" dirty="0"/>
              <a:t>. The first </a:t>
            </a:r>
            <a:r>
              <a:rPr lang="nl-NL" dirty="0" err="1"/>
              <a:t>historical</a:t>
            </a:r>
            <a:r>
              <a:rPr lang="nl-NL" dirty="0"/>
              <a:t> level is ‘</a:t>
            </a:r>
            <a:r>
              <a:rPr lang="nl-NL" dirty="0" err="1"/>
              <a:t>colonized</a:t>
            </a:r>
            <a:r>
              <a:rPr lang="nl-NL" dirty="0"/>
              <a:t>’ or </a:t>
            </a:r>
            <a:r>
              <a:rPr lang="nl-NL" dirty="0" err="1"/>
              <a:t>cultivated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 spiritual level </a:t>
            </a:r>
            <a:r>
              <a:rPr lang="nl-NL" dirty="0" err="1"/>
              <a:t>that</a:t>
            </a:r>
            <a:r>
              <a:rPr lang="nl-NL" dirty="0"/>
              <a:t> is </a:t>
            </a:r>
            <a:r>
              <a:rPr lang="nl-NL" dirty="0" err="1"/>
              <a:t>imposed</a:t>
            </a:r>
            <a:r>
              <a:rPr lang="nl-NL" dirty="0"/>
              <a:t> </a:t>
            </a:r>
            <a:r>
              <a:rPr lang="nl-NL" dirty="0" err="1"/>
              <a:t>upon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letter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words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thus</a:t>
            </a:r>
            <a:r>
              <a:rPr lang="nl-NL" dirty="0"/>
              <a:t> </a:t>
            </a:r>
            <a:r>
              <a:rPr lang="nl-NL" dirty="0" err="1"/>
              <a:t>upon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thing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word is </a:t>
            </a:r>
            <a:r>
              <a:rPr lang="nl-NL" dirty="0" err="1"/>
              <a:t>connected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. The ‘word’, or </a:t>
            </a:r>
            <a:r>
              <a:rPr lang="nl-NL" dirty="0" err="1"/>
              <a:t>better</a:t>
            </a:r>
            <a:r>
              <a:rPr lang="nl-NL" dirty="0"/>
              <a:t>, </a:t>
            </a:r>
            <a:r>
              <a:rPr lang="nl-NL" dirty="0" err="1"/>
              <a:t>the</a:t>
            </a:r>
            <a:r>
              <a:rPr lang="nl-NL" dirty="0"/>
              <a:t> tekst </a:t>
            </a:r>
            <a:r>
              <a:rPr lang="nl-NL" dirty="0" err="1"/>
              <a:t>becomes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bridge </a:t>
            </a:r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material</a:t>
            </a:r>
            <a:r>
              <a:rPr lang="nl-NL" dirty="0"/>
              <a:t> </a:t>
            </a:r>
            <a:r>
              <a:rPr lang="nl-NL" dirty="0" err="1"/>
              <a:t>reality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might</a:t>
            </a:r>
            <a:r>
              <a:rPr lang="nl-NL" dirty="0"/>
              <a:t> </a:t>
            </a:r>
            <a:r>
              <a:rPr lang="nl-NL" dirty="0" err="1"/>
              <a:t>signify</a:t>
            </a:r>
            <a:r>
              <a:rPr lang="nl-NL" dirty="0"/>
              <a:t>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B1E428-3C35-624A-BEB2-22414E5079E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56482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what</a:t>
            </a:r>
            <a:r>
              <a:rPr lang="nl-NL" dirty="0"/>
              <a:t> I </a:t>
            </a:r>
            <a:r>
              <a:rPr lang="nl-NL" dirty="0" err="1"/>
              <a:t>tried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do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demonstrate</a:t>
            </a:r>
            <a:r>
              <a:rPr lang="nl-NL" dirty="0"/>
              <a:t> in </a:t>
            </a:r>
            <a:r>
              <a:rPr lang="nl-NL" dirty="0" err="1"/>
              <a:t>my</a:t>
            </a:r>
            <a:r>
              <a:rPr lang="nl-NL" dirty="0"/>
              <a:t> analysis of </a:t>
            </a:r>
            <a:r>
              <a:rPr lang="nl-NL" dirty="0" err="1"/>
              <a:t>Walahfrid’s</a:t>
            </a:r>
            <a:r>
              <a:rPr lang="nl-NL" dirty="0"/>
              <a:t> </a:t>
            </a:r>
            <a:r>
              <a:rPr lang="nl-NL" dirty="0" err="1"/>
              <a:t>Hortulus</a:t>
            </a:r>
            <a:r>
              <a:rPr lang="nl-NL" dirty="0"/>
              <a:t> as a </a:t>
            </a:r>
            <a:r>
              <a:rPr lang="nl-NL" dirty="0" err="1"/>
              <a:t>pedagogical</a:t>
            </a:r>
            <a:r>
              <a:rPr lang="nl-NL" dirty="0"/>
              <a:t> </a:t>
            </a:r>
            <a:r>
              <a:rPr lang="nl-NL" dirty="0" err="1"/>
              <a:t>treatise</a:t>
            </a:r>
            <a:r>
              <a:rPr lang="nl-NL" dirty="0"/>
              <a:t>. I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give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fragments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me </a:t>
            </a:r>
            <a:r>
              <a:rPr lang="nl-NL" dirty="0" err="1"/>
              <a:t>offered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clue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understanding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poet was </a:t>
            </a:r>
            <a:r>
              <a:rPr lang="nl-NL" dirty="0" err="1"/>
              <a:t>trying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say </a:t>
            </a:r>
            <a:r>
              <a:rPr lang="nl-NL" dirty="0" err="1"/>
              <a:t>and</a:t>
            </a:r>
            <a:r>
              <a:rPr lang="nl-NL" dirty="0"/>
              <a:t> do. I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state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since</a:t>
            </a:r>
            <a:r>
              <a:rPr lang="nl-NL" dirty="0"/>
              <a:t> I have been </a:t>
            </a:r>
            <a:r>
              <a:rPr lang="nl-NL" dirty="0" err="1"/>
              <a:t>working</a:t>
            </a:r>
            <a:r>
              <a:rPr lang="nl-NL" dirty="0"/>
              <a:t> on </a:t>
            </a:r>
            <a:r>
              <a:rPr lang="nl-NL" dirty="0" err="1"/>
              <a:t>this</a:t>
            </a:r>
            <a:r>
              <a:rPr lang="nl-NL" dirty="0"/>
              <a:t> tekst </a:t>
            </a:r>
            <a:r>
              <a:rPr lang="nl-NL" dirty="0" err="1"/>
              <a:t>that</a:t>
            </a:r>
            <a:r>
              <a:rPr lang="nl-NL" dirty="0"/>
              <a:t> was </a:t>
            </a:r>
            <a:r>
              <a:rPr lang="nl-NL" dirty="0" err="1"/>
              <a:t>published</a:t>
            </a:r>
            <a:r>
              <a:rPr lang="nl-NL" dirty="0"/>
              <a:t> </a:t>
            </a:r>
            <a:r>
              <a:rPr lang="nl-NL" dirty="0" err="1"/>
              <a:t>now</a:t>
            </a:r>
            <a:r>
              <a:rPr lang="nl-NL" dirty="0"/>
              <a:t> </a:t>
            </a:r>
            <a:r>
              <a:rPr lang="nl-NL" dirty="0" err="1"/>
              <a:t>almost</a:t>
            </a:r>
            <a:r>
              <a:rPr lang="nl-NL" dirty="0"/>
              <a:t> 20 </a:t>
            </a:r>
            <a:r>
              <a:rPr lang="nl-NL" dirty="0" err="1"/>
              <a:t>years</a:t>
            </a:r>
            <a:r>
              <a:rPr lang="nl-NL" dirty="0"/>
              <a:t> </a:t>
            </a:r>
            <a:r>
              <a:rPr lang="nl-NL" dirty="0" err="1"/>
              <a:t>ago</a:t>
            </a:r>
            <a:r>
              <a:rPr lang="nl-NL" dirty="0"/>
              <a:t>, I have been </a:t>
            </a:r>
            <a:r>
              <a:rPr lang="nl-NL" dirty="0" err="1"/>
              <a:t>looking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understand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was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motivation</a:t>
            </a:r>
            <a:r>
              <a:rPr lang="nl-NL" dirty="0"/>
              <a:t> </a:t>
            </a:r>
            <a:r>
              <a:rPr lang="nl-NL" dirty="0" err="1"/>
              <a:t>behind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poetics</a:t>
            </a:r>
            <a:r>
              <a:rPr lang="nl-NL" dirty="0"/>
              <a:t>? Was </a:t>
            </a:r>
            <a:r>
              <a:rPr lang="nl-NL" dirty="0" err="1"/>
              <a:t>there</a:t>
            </a:r>
            <a:r>
              <a:rPr lang="nl-NL" dirty="0"/>
              <a:t> a </a:t>
            </a:r>
            <a:r>
              <a:rPr lang="nl-NL" dirty="0" err="1"/>
              <a:t>poetics</a:t>
            </a:r>
            <a:r>
              <a:rPr lang="nl-NL" dirty="0"/>
              <a:t> </a:t>
            </a:r>
            <a:r>
              <a:rPr lang="nl-NL" dirty="0" err="1"/>
              <a:t>behind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approach </a:t>
            </a:r>
            <a:r>
              <a:rPr lang="nl-NL" dirty="0" err="1"/>
              <a:t>to</a:t>
            </a:r>
            <a:r>
              <a:rPr lang="nl-NL" dirty="0"/>
              <a:t> tekst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poetry</a:t>
            </a:r>
            <a:r>
              <a:rPr lang="nl-NL" dirty="0"/>
              <a:t>? </a:t>
            </a:r>
          </a:p>
          <a:p>
            <a:r>
              <a:rPr lang="nl-NL" dirty="0"/>
              <a:t>The </a:t>
            </a:r>
            <a:r>
              <a:rPr lang="nl-NL" dirty="0" err="1"/>
              <a:t>clue</a:t>
            </a:r>
            <a:r>
              <a:rPr lang="nl-NL" dirty="0"/>
              <a:t> was </a:t>
            </a:r>
            <a:r>
              <a:rPr lang="nl-NL" dirty="0" err="1"/>
              <a:t>Walahfrid’s</a:t>
            </a:r>
            <a:r>
              <a:rPr lang="nl-NL" dirty="0"/>
              <a:t> </a:t>
            </a:r>
            <a:r>
              <a:rPr lang="nl-NL" dirty="0" err="1"/>
              <a:t>reference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Persicus</a:t>
            </a:r>
            <a:r>
              <a:rPr lang="nl-NL" dirty="0"/>
              <a:t>,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peach</a:t>
            </a:r>
            <a:r>
              <a:rPr lang="nl-NL" dirty="0"/>
              <a:t>. For, </a:t>
            </a:r>
            <a:r>
              <a:rPr lang="nl-NL" dirty="0" err="1"/>
              <a:t>where</a:t>
            </a:r>
            <a:r>
              <a:rPr lang="nl-NL" dirty="0"/>
              <a:t> do we </a:t>
            </a:r>
            <a:r>
              <a:rPr lang="nl-NL" dirty="0" err="1"/>
              <a:t>find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peach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Plan of St; Gall?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B1E428-3C35-624A-BEB2-22414E5079E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4300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Let </a:t>
            </a:r>
            <a:r>
              <a:rPr lang="nl-NL" dirty="0" err="1"/>
              <a:t>us</a:t>
            </a:r>
            <a:r>
              <a:rPr lang="nl-NL" dirty="0"/>
              <a:t> have a look. </a:t>
            </a:r>
            <a:r>
              <a:rPr lang="nl-NL" dirty="0" err="1"/>
              <a:t>There</a:t>
            </a:r>
            <a:r>
              <a:rPr lang="nl-NL" dirty="0"/>
              <a:t> is a </a:t>
            </a:r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where</a:t>
            </a:r>
            <a:r>
              <a:rPr lang="nl-NL" dirty="0"/>
              <a:t> we </a:t>
            </a:r>
            <a:r>
              <a:rPr lang="nl-NL" dirty="0" err="1"/>
              <a:t>find</a:t>
            </a:r>
            <a:r>
              <a:rPr lang="nl-NL" dirty="0"/>
              <a:t> trees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among</a:t>
            </a:r>
            <a:r>
              <a:rPr lang="nl-NL" dirty="0"/>
              <a:t> </a:t>
            </a:r>
            <a:r>
              <a:rPr lang="nl-NL" dirty="0" err="1"/>
              <a:t>them</a:t>
            </a:r>
            <a:r>
              <a:rPr lang="nl-NL" dirty="0"/>
              <a:t>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peach</a:t>
            </a:r>
            <a:r>
              <a:rPr lang="nl-NL" dirty="0"/>
              <a:t>: </a:t>
            </a:r>
            <a:r>
              <a:rPr lang="nl-NL" dirty="0" err="1"/>
              <a:t>it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cimetery</a:t>
            </a:r>
            <a:r>
              <a:rPr lang="nl-NL" dirty="0"/>
              <a:t>. We have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read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names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trees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direction</a:t>
            </a:r>
            <a:r>
              <a:rPr lang="nl-NL" dirty="0"/>
              <a:t> of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growth</a:t>
            </a:r>
            <a:r>
              <a:rPr lang="nl-NL" dirty="0"/>
              <a:t>!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B1E428-3C35-624A-BEB2-22414E5079E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53324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Grimaldus</a:t>
            </a:r>
            <a:r>
              <a:rPr lang="nl-NL" dirty="0"/>
              <a:t> is </a:t>
            </a:r>
            <a:r>
              <a:rPr lang="nl-NL" dirty="0" err="1"/>
              <a:t>thus</a:t>
            </a:r>
            <a:r>
              <a:rPr lang="nl-NL" dirty="0"/>
              <a:t> </a:t>
            </a:r>
            <a:r>
              <a:rPr lang="nl-NL" dirty="0" err="1"/>
              <a:t>sitting</a:t>
            </a:r>
            <a:r>
              <a:rPr lang="nl-NL" dirty="0"/>
              <a:t> </a:t>
            </a:r>
            <a:r>
              <a:rPr lang="nl-NL" dirty="0" err="1"/>
              <a:t>under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peach</a:t>
            </a:r>
            <a:r>
              <a:rPr lang="nl-NL" dirty="0"/>
              <a:t> tree at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cimetery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rereading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Hortulus</a:t>
            </a:r>
            <a:r>
              <a:rPr lang="nl-NL" dirty="0"/>
              <a:t>, </a:t>
            </a:r>
            <a:r>
              <a:rPr lang="nl-NL" dirty="0" err="1"/>
              <a:t>while</a:t>
            </a:r>
            <a:r>
              <a:rPr lang="nl-NL" dirty="0"/>
              <a:t> his </a:t>
            </a:r>
            <a:r>
              <a:rPr lang="nl-NL" dirty="0" err="1"/>
              <a:t>pupils</a:t>
            </a:r>
            <a:r>
              <a:rPr lang="nl-NL" dirty="0"/>
              <a:t> are </a:t>
            </a:r>
            <a:r>
              <a:rPr lang="nl-NL" dirty="0" err="1"/>
              <a:t>collecting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fruits</a:t>
            </a:r>
            <a:r>
              <a:rPr lang="nl-NL" dirty="0"/>
              <a:t>,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i="1" dirty="0" err="1"/>
              <a:t>poma</a:t>
            </a:r>
            <a:r>
              <a:rPr lang="nl-NL" i="0" dirty="0"/>
              <a:t>. </a:t>
            </a:r>
            <a:r>
              <a:rPr lang="nl-NL" i="0" dirty="0" err="1"/>
              <a:t>And</a:t>
            </a:r>
            <a:r>
              <a:rPr lang="nl-NL" i="0" dirty="0"/>
              <a:t> </a:t>
            </a:r>
            <a:r>
              <a:rPr lang="nl-NL" i="0" dirty="0" err="1"/>
              <a:t>what</a:t>
            </a:r>
            <a:r>
              <a:rPr lang="nl-NL" i="0" dirty="0"/>
              <a:t> do we </a:t>
            </a:r>
            <a:r>
              <a:rPr lang="nl-NL" i="0" dirty="0" err="1"/>
              <a:t>read</a:t>
            </a:r>
            <a:r>
              <a:rPr lang="nl-NL" i="0" dirty="0"/>
              <a:t> </a:t>
            </a:r>
            <a:r>
              <a:rPr lang="nl-NL" i="0" dirty="0" err="1"/>
              <a:t>around</a:t>
            </a:r>
            <a:r>
              <a:rPr lang="nl-NL" i="0" dirty="0"/>
              <a:t> </a:t>
            </a:r>
            <a:r>
              <a:rPr lang="nl-NL" i="0" dirty="0" err="1"/>
              <a:t>the</a:t>
            </a:r>
            <a:r>
              <a:rPr lang="nl-NL" i="0" dirty="0"/>
              <a:t> cross in </a:t>
            </a:r>
            <a:r>
              <a:rPr lang="nl-NL" i="0" dirty="0" err="1"/>
              <a:t>the</a:t>
            </a:r>
            <a:r>
              <a:rPr lang="nl-NL" i="0" dirty="0"/>
              <a:t> </a:t>
            </a:r>
            <a:r>
              <a:rPr lang="nl-NL" i="0" dirty="0" err="1"/>
              <a:t>centre</a:t>
            </a:r>
            <a:r>
              <a:rPr lang="nl-NL" i="0" dirty="0"/>
              <a:t> of </a:t>
            </a:r>
            <a:r>
              <a:rPr lang="nl-NL" i="0" dirty="0" err="1"/>
              <a:t>the</a:t>
            </a:r>
            <a:r>
              <a:rPr lang="nl-NL" i="0" dirty="0"/>
              <a:t> </a:t>
            </a:r>
            <a:r>
              <a:rPr lang="nl-NL" i="0" dirty="0" err="1"/>
              <a:t>cimetery</a:t>
            </a:r>
            <a:r>
              <a:rPr lang="nl-NL" i="0" dirty="0"/>
              <a:t>. The </a:t>
            </a:r>
            <a:r>
              <a:rPr lang="nl-NL" i="0" dirty="0" err="1"/>
              <a:t>children</a:t>
            </a:r>
            <a:r>
              <a:rPr lang="nl-NL" i="0" dirty="0"/>
              <a:t> are </a:t>
            </a:r>
            <a:r>
              <a:rPr lang="nl-NL" i="0" dirty="0" err="1"/>
              <a:t>thus</a:t>
            </a:r>
            <a:r>
              <a:rPr lang="nl-NL" i="0" dirty="0"/>
              <a:t> </a:t>
            </a:r>
            <a:r>
              <a:rPr lang="nl-NL" i="0" dirty="0" err="1"/>
              <a:t>collecting</a:t>
            </a:r>
            <a:r>
              <a:rPr lang="nl-NL" i="0" dirty="0"/>
              <a:t> </a:t>
            </a:r>
            <a:r>
              <a:rPr lang="nl-NL" i="0" dirty="0" err="1"/>
              <a:t>the</a:t>
            </a:r>
            <a:r>
              <a:rPr lang="nl-NL" i="0" dirty="0"/>
              <a:t> </a:t>
            </a:r>
            <a:r>
              <a:rPr lang="nl-NL" i="0" dirty="0" err="1"/>
              <a:t>fruits</a:t>
            </a:r>
            <a:r>
              <a:rPr lang="nl-NL" i="0" dirty="0"/>
              <a:t> of </a:t>
            </a:r>
            <a:r>
              <a:rPr lang="nl-NL" i="0" dirty="0" err="1"/>
              <a:t>the</a:t>
            </a:r>
            <a:r>
              <a:rPr lang="nl-NL" i="0" dirty="0"/>
              <a:t> cross, i.e., as </a:t>
            </a:r>
            <a:r>
              <a:rPr lang="nl-NL" i="0" dirty="0" err="1"/>
              <a:t>another</a:t>
            </a:r>
            <a:r>
              <a:rPr lang="nl-NL" i="0" dirty="0"/>
              <a:t> tekst parallel </a:t>
            </a:r>
            <a:r>
              <a:rPr lang="nl-NL" i="0" dirty="0" err="1"/>
              <a:t>to</a:t>
            </a:r>
            <a:r>
              <a:rPr lang="nl-NL" i="0" dirty="0"/>
              <a:t> </a:t>
            </a:r>
            <a:r>
              <a:rPr lang="nl-NL" i="0" dirty="0" err="1"/>
              <a:t>the</a:t>
            </a:r>
            <a:r>
              <a:rPr lang="nl-NL" i="0" dirty="0"/>
              <a:t> </a:t>
            </a:r>
            <a:r>
              <a:rPr lang="nl-NL" i="0" dirty="0" err="1"/>
              <a:t>names</a:t>
            </a:r>
            <a:r>
              <a:rPr lang="nl-NL" i="0" dirty="0"/>
              <a:t> of </a:t>
            </a:r>
            <a:r>
              <a:rPr lang="nl-NL" i="0" dirty="0" err="1"/>
              <a:t>the</a:t>
            </a:r>
            <a:r>
              <a:rPr lang="nl-NL" i="0" dirty="0"/>
              <a:t> trees </a:t>
            </a:r>
            <a:r>
              <a:rPr lang="nl-NL" i="0" dirty="0" err="1"/>
              <a:t>stipulates</a:t>
            </a:r>
            <a:r>
              <a:rPr lang="nl-NL" i="0" dirty="0"/>
              <a:t>: </a:t>
            </a:r>
            <a:r>
              <a:rPr lang="nl-NL" i="0" dirty="0" err="1"/>
              <a:t>the</a:t>
            </a:r>
            <a:r>
              <a:rPr lang="nl-NL" i="0" dirty="0"/>
              <a:t> </a:t>
            </a:r>
            <a:r>
              <a:rPr lang="nl-NL" i="0" dirty="0" err="1"/>
              <a:t>fruits</a:t>
            </a:r>
            <a:r>
              <a:rPr lang="nl-NL" i="0" dirty="0"/>
              <a:t> of </a:t>
            </a:r>
            <a:r>
              <a:rPr lang="nl-NL" i="0" dirty="0" err="1"/>
              <a:t>the</a:t>
            </a:r>
            <a:r>
              <a:rPr lang="nl-NL" i="0" dirty="0"/>
              <a:t> dead </a:t>
            </a:r>
            <a:r>
              <a:rPr lang="nl-NL" i="0" dirty="0" err="1"/>
              <a:t>brothers</a:t>
            </a:r>
            <a:r>
              <a:rPr lang="nl-NL" i="0" dirty="0"/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B1E428-3C35-624A-BEB2-22414E5079E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02812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But of course </a:t>
            </a:r>
            <a:r>
              <a:rPr lang="nl-NL" dirty="0" err="1"/>
              <a:t>there</a:t>
            </a:r>
            <a:r>
              <a:rPr lang="nl-NL" dirty="0"/>
              <a:t> is a </a:t>
            </a:r>
            <a:r>
              <a:rPr lang="nl-NL" dirty="0" err="1"/>
              <a:t>danger</a:t>
            </a:r>
            <a:r>
              <a:rPr lang="nl-NL" dirty="0"/>
              <a:t>.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Walahfrid</a:t>
            </a:r>
            <a:r>
              <a:rPr lang="nl-NL" dirty="0"/>
              <a:t> </a:t>
            </a:r>
            <a:r>
              <a:rPr lang="nl-NL" dirty="0" err="1"/>
              <a:t>who</a:t>
            </a:r>
            <a:r>
              <a:rPr lang="nl-NL" dirty="0"/>
              <a:t> </a:t>
            </a:r>
            <a:r>
              <a:rPr lang="nl-NL" dirty="0" err="1"/>
              <a:t>belonged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most </a:t>
            </a:r>
            <a:r>
              <a:rPr lang="nl-NL" dirty="0" err="1"/>
              <a:t>intellectual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spiritual </a:t>
            </a:r>
            <a:r>
              <a:rPr lang="nl-NL" dirty="0" err="1"/>
              <a:t>poetsof</a:t>
            </a:r>
            <a:r>
              <a:rPr lang="nl-NL" dirty="0"/>
              <a:t> his time was well </a:t>
            </a:r>
            <a:r>
              <a:rPr lang="nl-NL" dirty="0" err="1"/>
              <a:t>aware</a:t>
            </a:r>
            <a:r>
              <a:rPr lang="nl-NL" dirty="0"/>
              <a:t> of it. </a:t>
            </a:r>
            <a:r>
              <a:rPr lang="nl-NL" dirty="0" err="1"/>
              <a:t>Colonizing</a:t>
            </a:r>
            <a:r>
              <a:rPr lang="nl-NL" dirty="0"/>
              <a:t> </a:t>
            </a:r>
            <a:r>
              <a:rPr lang="nl-NL" dirty="0" err="1"/>
              <a:t>yourself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another</a:t>
            </a:r>
            <a:r>
              <a:rPr lang="nl-NL" dirty="0"/>
              <a:t> past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constructing</a:t>
            </a:r>
            <a:r>
              <a:rPr lang="nl-NL" dirty="0"/>
              <a:t> virtual </a:t>
            </a:r>
            <a:r>
              <a:rPr lang="nl-NL" dirty="0" err="1"/>
              <a:t>realities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get </a:t>
            </a:r>
            <a:r>
              <a:rPr lang="nl-NL" dirty="0" err="1"/>
              <a:t>entrance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way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words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texts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make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a copy of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do </a:t>
            </a:r>
            <a:r>
              <a:rPr lang="nl-NL" dirty="0" err="1"/>
              <a:t>not</a:t>
            </a:r>
            <a:r>
              <a:rPr lang="nl-NL" dirty="0"/>
              <a:t>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. </a:t>
            </a:r>
            <a:r>
              <a:rPr lang="nl-NL" dirty="0" err="1"/>
              <a:t>Walahfrid’s</a:t>
            </a:r>
            <a:r>
              <a:rPr lang="nl-NL" dirty="0"/>
              <a:t> </a:t>
            </a:r>
            <a:r>
              <a:rPr lang="nl-NL" dirty="0" err="1"/>
              <a:t>poem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equestrian</a:t>
            </a:r>
            <a:r>
              <a:rPr lang="nl-NL" dirty="0"/>
              <a:t> </a:t>
            </a:r>
            <a:r>
              <a:rPr lang="nl-NL" dirty="0" err="1"/>
              <a:t>statue</a:t>
            </a:r>
            <a:r>
              <a:rPr lang="nl-NL" dirty="0"/>
              <a:t> of </a:t>
            </a:r>
            <a:r>
              <a:rPr lang="nl-NL" dirty="0" err="1"/>
              <a:t>Theoderic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was </a:t>
            </a:r>
            <a:r>
              <a:rPr lang="nl-NL" dirty="0" err="1"/>
              <a:t>brought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Aachen </a:t>
            </a:r>
            <a:r>
              <a:rPr lang="nl-NL" dirty="0" err="1"/>
              <a:t>seems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warn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become</a:t>
            </a:r>
            <a:r>
              <a:rPr lang="nl-NL" dirty="0"/>
              <a:t> </a:t>
            </a:r>
            <a:r>
              <a:rPr lang="nl-NL" dirty="0" err="1"/>
              <a:t>pagan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too</a:t>
            </a:r>
            <a:r>
              <a:rPr lang="nl-NL" dirty="0"/>
              <a:t> </a:t>
            </a:r>
            <a:r>
              <a:rPr lang="nl-NL" dirty="0" err="1"/>
              <a:t>classical</a:t>
            </a:r>
            <a:r>
              <a:rPr lang="nl-NL" dirty="0"/>
              <a:t> in </a:t>
            </a:r>
            <a:r>
              <a:rPr lang="nl-NL" dirty="0" err="1"/>
              <a:t>colonizing</a:t>
            </a:r>
            <a:r>
              <a:rPr lang="nl-NL" dirty="0"/>
              <a:t> </a:t>
            </a:r>
            <a:r>
              <a:rPr lang="nl-NL" dirty="0" err="1"/>
              <a:t>yourself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Antiquity</a:t>
            </a:r>
            <a:r>
              <a:rPr lang="nl-NL" dirty="0"/>
              <a:t>. For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reason</a:t>
            </a:r>
            <a:r>
              <a:rPr lang="nl-NL" dirty="0"/>
              <a:t> he </a:t>
            </a:r>
            <a:r>
              <a:rPr lang="nl-NL" dirty="0" err="1"/>
              <a:t>opposes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dangerous</a:t>
            </a:r>
            <a:r>
              <a:rPr lang="nl-NL" dirty="0"/>
              <a:t> </a:t>
            </a:r>
            <a:r>
              <a:rPr lang="nl-NL" dirty="0" err="1"/>
              <a:t>Antiquity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Old </a:t>
            </a:r>
            <a:r>
              <a:rPr lang="nl-NL" dirty="0" err="1"/>
              <a:t>Testamentary</a:t>
            </a:r>
            <a:r>
              <a:rPr lang="nl-NL" dirty="0"/>
              <a:t> </a:t>
            </a:r>
            <a:r>
              <a:rPr lang="nl-NL" dirty="0" err="1"/>
              <a:t>antiquity</a:t>
            </a:r>
            <a:r>
              <a:rPr lang="nl-NL" dirty="0"/>
              <a:t> as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better</a:t>
            </a:r>
            <a:r>
              <a:rPr lang="nl-NL" dirty="0"/>
              <a:t> spiritual </a:t>
            </a:r>
            <a:r>
              <a:rPr lang="nl-NL" dirty="0" err="1"/>
              <a:t>colonization</a:t>
            </a:r>
            <a:r>
              <a:rPr lang="nl-NL" dirty="0"/>
              <a:t>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B1E428-3C35-624A-BEB2-22414E5079E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98897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Now</a:t>
            </a:r>
            <a:r>
              <a:rPr lang="nl-NL" dirty="0"/>
              <a:t>, </a:t>
            </a:r>
            <a:r>
              <a:rPr lang="nl-NL" dirty="0" err="1"/>
              <a:t>what</a:t>
            </a:r>
            <a:r>
              <a:rPr lang="nl-NL" dirty="0"/>
              <a:t> do I want </a:t>
            </a:r>
            <a:r>
              <a:rPr lang="nl-NL" dirty="0" err="1"/>
              <a:t>to</a:t>
            </a:r>
            <a:r>
              <a:rPr lang="nl-NL" dirty="0"/>
              <a:t> say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? First, I draw a parallel </a:t>
            </a:r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way we </a:t>
            </a:r>
            <a:r>
              <a:rPr lang="nl-NL" dirty="0" err="1"/>
              <a:t>from</a:t>
            </a:r>
            <a:r>
              <a:rPr lang="nl-NL" dirty="0"/>
              <a:t> a modern point of view </a:t>
            </a:r>
            <a:r>
              <a:rPr lang="nl-NL" dirty="0" err="1"/>
              <a:t>treat</a:t>
            </a:r>
            <a:r>
              <a:rPr lang="nl-NL" dirty="0"/>
              <a:t> </a:t>
            </a:r>
            <a:r>
              <a:rPr lang="nl-NL" dirty="0" err="1"/>
              <a:t>history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way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Carolingians</a:t>
            </a:r>
            <a:r>
              <a:rPr lang="nl-NL" dirty="0"/>
              <a:t> </a:t>
            </a:r>
            <a:r>
              <a:rPr lang="nl-NL" dirty="0" err="1"/>
              <a:t>did</a:t>
            </a:r>
            <a:r>
              <a:rPr lang="nl-NL" dirty="0"/>
              <a:t>. In </a:t>
            </a:r>
            <a:r>
              <a:rPr lang="nl-NL" dirty="0" err="1"/>
              <a:t>both</a:t>
            </a:r>
            <a:r>
              <a:rPr lang="nl-NL" dirty="0"/>
              <a:t> cases </a:t>
            </a:r>
            <a:r>
              <a:rPr lang="nl-NL" dirty="0" err="1"/>
              <a:t>history</a:t>
            </a:r>
            <a:r>
              <a:rPr lang="nl-NL" dirty="0"/>
              <a:t> is </a:t>
            </a:r>
            <a:r>
              <a:rPr lang="nl-NL" dirty="0" err="1"/>
              <a:t>cultivated</a:t>
            </a:r>
            <a:r>
              <a:rPr lang="nl-NL" dirty="0"/>
              <a:t> or </a:t>
            </a:r>
            <a:r>
              <a:rPr lang="nl-NL" dirty="0" err="1"/>
              <a:t>collonized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denying</a:t>
            </a:r>
            <a:r>
              <a:rPr lang="nl-NL" dirty="0"/>
              <a:t> </a:t>
            </a:r>
            <a:r>
              <a:rPr lang="nl-NL" dirty="0" err="1"/>
              <a:t>history</a:t>
            </a:r>
            <a:r>
              <a:rPr lang="nl-NL" dirty="0"/>
              <a:t> </a:t>
            </a:r>
            <a:r>
              <a:rPr lang="nl-NL" dirty="0" err="1"/>
              <a:t>its</a:t>
            </a:r>
            <a:r>
              <a:rPr lang="nl-NL" dirty="0"/>
              <a:t> </a:t>
            </a:r>
            <a:r>
              <a:rPr lang="nl-NL" dirty="0" err="1"/>
              <a:t>history</a:t>
            </a:r>
            <a:r>
              <a:rPr lang="nl-NL" dirty="0"/>
              <a:t>. </a:t>
            </a:r>
            <a:r>
              <a:rPr lang="nl-NL" dirty="0" err="1"/>
              <a:t>However</a:t>
            </a:r>
            <a:r>
              <a:rPr lang="nl-NL" dirty="0"/>
              <a:t>, we </a:t>
            </a:r>
            <a:r>
              <a:rPr lang="nl-NL" dirty="0" err="1"/>
              <a:t>saw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modern time does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pretending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restore</a:t>
            </a:r>
            <a:r>
              <a:rPr lang="nl-NL" dirty="0"/>
              <a:t> a </a:t>
            </a:r>
            <a:r>
              <a:rPr lang="nl-NL" dirty="0" err="1"/>
              <a:t>historical</a:t>
            </a:r>
            <a:r>
              <a:rPr lang="nl-NL" dirty="0"/>
              <a:t> </a:t>
            </a:r>
            <a:r>
              <a:rPr lang="nl-NL" dirty="0" err="1"/>
              <a:t>reality</a:t>
            </a:r>
            <a:r>
              <a:rPr lang="nl-NL" dirty="0"/>
              <a:t> as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should</a:t>
            </a:r>
            <a:r>
              <a:rPr lang="nl-NL" dirty="0"/>
              <a:t> have been but </a:t>
            </a:r>
            <a:r>
              <a:rPr lang="nl-NL" dirty="0" err="1"/>
              <a:t>actually</a:t>
            </a:r>
            <a:r>
              <a:rPr lang="nl-NL" dirty="0"/>
              <a:t> never was. The </a:t>
            </a:r>
            <a:r>
              <a:rPr lang="nl-NL" dirty="0" err="1"/>
              <a:t>Carolingians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contrary</a:t>
            </a:r>
            <a:r>
              <a:rPr lang="nl-NL" dirty="0"/>
              <a:t> </a:t>
            </a:r>
            <a:r>
              <a:rPr lang="nl-NL" dirty="0" err="1"/>
              <a:t>imposed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alien past </a:t>
            </a:r>
            <a:r>
              <a:rPr lang="nl-NL" dirty="0" err="1"/>
              <a:t>unto</a:t>
            </a:r>
            <a:r>
              <a:rPr lang="nl-NL" dirty="0"/>
              <a:t> </a:t>
            </a:r>
            <a:r>
              <a:rPr lang="nl-NL" dirty="0" err="1"/>
              <a:t>themselves</a:t>
            </a:r>
            <a:r>
              <a:rPr lang="nl-NL" dirty="0"/>
              <a:t>, </a:t>
            </a:r>
            <a:r>
              <a:rPr lang="nl-NL" dirty="0" err="1"/>
              <a:t>pretending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</a:t>
            </a:r>
            <a:r>
              <a:rPr lang="nl-NL" dirty="0" err="1"/>
              <a:t>could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</a:t>
            </a:r>
            <a:r>
              <a:rPr lang="nl-NL" dirty="0" err="1"/>
              <a:t>simply</a:t>
            </a:r>
            <a:r>
              <a:rPr lang="nl-NL" dirty="0"/>
              <a:t> </a:t>
            </a:r>
            <a:r>
              <a:rPr lang="nl-NL" dirty="0" err="1"/>
              <a:t>were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. </a:t>
            </a:r>
            <a:r>
              <a:rPr lang="nl-NL" dirty="0" err="1"/>
              <a:t>They</a:t>
            </a:r>
            <a:r>
              <a:rPr lang="nl-NL" dirty="0"/>
              <a:t> made </a:t>
            </a:r>
            <a:r>
              <a:rPr lang="nl-NL" dirty="0" err="1"/>
              <a:t>Antiquity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themselves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transmitted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Antiquity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us</a:t>
            </a:r>
            <a:r>
              <a:rPr lang="nl-NL" dirty="0"/>
              <a:t> as far as </a:t>
            </a:r>
            <a:r>
              <a:rPr lang="nl-NL" dirty="0" err="1"/>
              <a:t>regards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literature</a:t>
            </a:r>
            <a:r>
              <a:rPr lang="nl-NL" dirty="0"/>
              <a:t>. </a:t>
            </a:r>
          </a:p>
          <a:p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so</a:t>
            </a:r>
            <a:r>
              <a:rPr lang="nl-NL" dirty="0"/>
              <a:t>, we are </a:t>
            </a:r>
            <a:r>
              <a:rPr lang="nl-NL" dirty="0" err="1"/>
              <a:t>dealing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two</a:t>
            </a:r>
            <a:r>
              <a:rPr lang="nl-NL" dirty="0"/>
              <a:t> </a:t>
            </a:r>
            <a:r>
              <a:rPr lang="nl-NL" dirty="0" err="1"/>
              <a:t>perspectives</a:t>
            </a:r>
            <a:r>
              <a:rPr lang="nl-NL" dirty="0"/>
              <a:t> of </a:t>
            </a:r>
            <a:r>
              <a:rPr lang="nl-NL" dirty="0" err="1"/>
              <a:t>Antiquity</a:t>
            </a:r>
            <a:r>
              <a:rPr lang="nl-NL" dirty="0"/>
              <a:t>: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material</a:t>
            </a:r>
            <a:r>
              <a:rPr lang="nl-NL" dirty="0"/>
              <a:t> sense we </a:t>
            </a:r>
            <a:r>
              <a:rPr lang="nl-NL" dirty="0" err="1"/>
              <a:t>see</a:t>
            </a:r>
            <a:r>
              <a:rPr lang="nl-NL" dirty="0"/>
              <a:t> a 19th/20th-century a-</a:t>
            </a:r>
            <a:r>
              <a:rPr lang="nl-NL" dirty="0" err="1"/>
              <a:t>historicized</a:t>
            </a:r>
            <a:r>
              <a:rPr lang="nl-NL" dirty="0"/>
              <a:t> </a:t>
            </a:r>
            <a:r>
              <a:rPr lang="nl-NL" dirty="0" err="1"/>
              <a:t>Antiquity</a:t>
            </a:r>
            <a:r>
              <a:rPr lang="nl-NL" dirty="0"/>
              <a:t>, </a:t>
            </a:r>
            <a:r>
              <a:rPr lang="nl-NL" dirty="0" err="1"/>
              <a:t>consisting</a:t>
            </a:r>
            <a:r>
              <a:rPr lang="nl-NL" dirty="0"/>
              <a:t> of </a:t>
            </a:r>
            <a:r>
              <a:rPr lang="nl-NL" dirty="0" err="1"/>
              <a:t>replacing</a:t>
            </a:r>
            <a:r>
              <a:rPr lang="nl-NL" dirty="0"/>
              <a:t> </a:t>
            </a:r>
            <a:r>
              <a:rPr lang="nl-NL" dirty="0" err="1"/>
              <a:t>ruins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time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</a:t>
            </a:r>
            <a:r>
              <a:rPr lang="nl-NL" dirty="0" err="1"/>
              <a:t>were</a:t>
            </a:r>
            <a:r>
              <a:rPr lang="nl-NL" dirty="0"/>
              <a:t> no </a:t>
            </a:r>
            <a:r>
              <a:rPr lang="nl-NL" dirty="0" err="1"/>
              <a:t>ruins</a:t>
            </a:r>
            <a:r>
              <a:rPr lang="nl-NL" dirty="0"/>
              <a:t>. We are </a:t>
            </a:r>
            <a:r>
              <a:rPr lang="nl-NL" dirty="0" err="1"/>
              <a:t>pretending</a:t>
            </a:r>
            <a:r>
              <a:rPr lang="nl-NL" dirty="0"/>
              <a:t> </a:t>
            </a:r>
            <a:r>
              <a:rPr lang="nl-NL" dirty="0" err="1"/>
              <a:t>Antiquity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have been a culture of </a:t>
            </a:r>
            <a:r>
              <a:rPr lang="nl-NL" dirty="0" err="1"/>
              <a:t>ruins</a:t>
            </a:r>
            <a:r>
              <a:rPr lang="nl-NL" dirty="0"/>
              <a:t>. We want </a:t>
            </a:r>
            <a:r>
              <a:rPr lang="nl-NL" dirty="0" err="1"/>
              <a:t>the</a:t>
            </a:r>
            <a:r>
              <a:rPr lang="nl-NL" dirty="0"/>
              <a:t> Romans </a:t>
            </a:r>
            <a:r>
              <a:rPr lang="nl-NL" dirty="0" err="1"/>
              <a:t>to</a:t>
            </a:r>
            <a:r>
              <a:rPr lang="nl-NL" dirty="0"/>
              <a:t> walk </a:t>
            </a:r>
            <a:r>
              <a:rPr lang="nl-NL" dirty="0" err="1"/>
              <a:t>among</a:t>
            </a:r>
            <a:r>
              <a:rPr lang="nl-NL" dirty="0"/>
              <a:t> </a:t>
            </a:r>
            <a:r>
              <a:rPr lang="nl-NL" dirty="0" err="1"/>
              <a:t>ruins</a:t>
            </a:r>
            <a:r>
              <a:rPr lang="nl-NL" dirty="0"/>
              <a:t>. </a:t>
            </a:r>
          </a:p>
          <a:p>
            <a:r>
              <a:rPr lang="nl-NL" dirty="0"/>
              <a:t>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literary</a:t>
            </a:r>
            <a:r>
              <a:rPr lang="nl-NL" dirty="0"/>
              <a:t> sense we are </a:t>
            </a:r>
            <a:r>
              <a:rPr lang="nl-NL" dirty="0" err="1"/>
              <a:t>dealing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 Latin </a:t>
            </a:r>
            <a:r>
              <a:rPr lang="nl-NL" dirty="0" err="1"/>
              <a:t>Antiquity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is </a:t>
            </a:r>
            <a:r>
              <a:rPr lang="nl-NL" dirty="0" err="1"/>
              <a:t>entirely</a:t>
            </a:r>
            <a:r>
              <a:rPr lang="nl-NL" dirty="0"/>
              <a:t> </a:t>
            </a:r>
            <a:r>
              <a:rPr lang="nl-NL" dirty="0" err="1"/>
              <a:t>Carolingian</a:t>
            </a:r>
            <a:r>
              <a:rPr lang="nl-NL" dirty="0"/>
              <a:t>, i.e.,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Antiquity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was </a:t>
            </a:r>
            <a:r>
              <a:rPr lang="nl-NL" dirty="0" err="1"/>
              <a:t>transformed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become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model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Carolingian</a:t>
            </a:r>
            <a:r>
              <a:rPr lang="nl-NL" dirty="0"/>
              <a:t> </a:t>
            </a:r>
            <a:r>
              <a:rPr lang="nl-NL" dirty="0" err="1"/>
              <a:t>reality</a:t>
            </a:r>
            <a:r>
              <a:rPr lang="nl-NL" dirty="0"/>
              <a:t>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B1E428-3C35-624A-BEB2-22414E5079E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11490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Now</a:t>
            </a:r>
            <a:r>
              <a:rPr lang="nl-NL" dirty="0"/>
              <a:t>, </a:t>
            </a:r>
            <a:r>
              <a:rPr lang="nl-NL" dirty="0" err="1"/>
              <a:t>what</a:t>
            </a:r>
            <a:r>
              <a:rPr lang="nl-NL" dirty="0"/>
              <a:t> do I want </a:t>
            </a:r>
            <a:r>
              <a:rPr lang="nl-NL" dirty="0" err="1"/>
              <a:t>to</a:t>
            </a:r>
            <a:r>
              <a:rPr lang="nl-NL" dirty="0"/>
              <a:t> say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? First, I draw a parallel </a:t>
            </a:r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way we </a:t>
            </a:r>
            <a:r>
              <a:rPr lang="nl-NL" dirty="0" err="1"/>
              <a:t>from</a:t>
            </a:r>
            <a:r>
              <a:rPr lang="nl-NL" dirty="0"/>
              <a:t> a modern point of view </a:t>
            </a:r>
            <a:r>
              <a:rPr lang="nl-NL" dirty="0" err="1"/>
              <a:t>treat</a:t>
            </a:r>
            <a:r>
              <a:rPr lang="nl-NL" dirty="0"/>
              <a:t> </a:t>
            </a:r>
            <a:r>
              <a:rPr lang="nl-NL" dirty="0" err="1"/>
              <a:t>history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way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Carolingians</a:t>
            </a:r>
            <a:r>
              <a:rPr lang="nl-NL" dirty="0"/>
              <a:t> </a:t>
            </a:r>
            <a:r>
              <a:rPr lang="nl-NL" dirty="0" err="1"/>
              <a:t>did</a:t>
            </a:r>
            <a:r>
              <a:rPr lang="nl-NL" dirty="0"/>
              <a:t>. In </a:t>
            </a:r>
            <a:r>
              <a:rPr lang="nl-NL" dirty="0" err="1"/>
              <a:t>both</a:t>
            </a:r>
            <a:r>
              <a:rPr lang="nl-NL" dirty="0"/>
              <a:t> cases </a:t>
            </a:r>
            <a:r>
              <a:rPr lang="nl-NL" dirty="0" err="1"/>
              <a:t>history</a:t>
            </a:r>
            <a:r>
              <a:rPr lang="nl-NL" dirty="0"/>
              <a:t> is </a:t>
            </a:r>
            <a:r>
              <a:rPr lang="nl-NL" dirty="0" err="1"/>
              <a:t>cultivated</a:t>
            </a:r>
            <a:r>
              <a:rPr lang="nl-NL" dirty="0"/>
              <a:t> or </a:t>
            </a:r>
            <a:r>
              <a:rPr lang="nl-NL" dirty="0" err="1"/>
              <a:t>collonized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denying</a:t>
            </a:r>
            <a:r>
              <a:rPr lang="nl-NL" dirty="0"/>
              <a:t> </a:t>
            </a:r>
            <a:r>
              <a:rPr lang="nl-NL" dirty="0" err="1"/>
              <a:t>history</a:t>
            </a:r>
            <a:r>
              <a:rPr lang="nl-NL" dirty="0"/>
              <a:t> </a:t>
            </a:r>
            <a:r>
              <a:rPr lang="nl-NL" dirty="0" err="1"/>
              <a:t>its</a:t>
            </a:r>
            <a:r>
              <a:rPr lang="nl-NL" dirty="0"/>
              <a:t> </a:t>
            </a:r>
            <a:r>
              <a:rPr lang="nl-NL" dirty="0" err="1"/>
              <a:t>history</a:t>
            </a:r>
            <a:r>
              <a:rPr lang="nl-NL" dirty="0"/>
              <a:t>. </a:t>
            </a:r>
            <a:r>
              <a:rPr lang="nl-NL" dirty="0" err="1"/>
              <a:t>However</a:t>
            </a:r>
            <a:r>
              <a:rPr lang="nl-NL" dirty="0"/>
              <a:t>, we </a:t>
            </a:r>
            <a:r>
              <a:rPr lang="nl-NL" dirty="0" err="1"/>
              <a:t>saw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modern time does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pretending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restore</a:t>
            </a:r>
            <a:r>
              <a:rPr lang="nl-NL" dirty="0"/>
              <a:t> a </a:t>
            </a:r>
            <a:r>
              <a:rPr lang="nl-NL" dirty="0" err="1"/>
              <a:t>historical</a:t>
            </a:r>
            <a:r>
              <a:rPr lang="nl-NL" dirty="0"/>
              <a:t> </a:t>
            </a:r>
            <a:r>
              <a:rPr lang="nl-NL" dirty="0" err="1"/>
              <a:t>reality</a:t>
            </a:r>
            <a:r>
              <a:rPr lang="nl-NL" dirty="0"/>
              <a:t> as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should</a:t>
            </a:r>
            <a:r>
              <a:rPr lang="nl-NL" dirty="0"/>
              <a:t> have been but </a:t>
            </a:r>
            <a:r>
              <a:rPr lang="nl-NL" dirty="0" err="1"/>
              <a:t>actually</a:t>
            </a:r>
            <a:r>
              <a:rPr lang="nl-NL" dirty="0"/>
              <a:t> never was. The </a:t>
            </a:r>
            <a:r>
              <a:rPr lang="nl-NL" dirty="0" err="1"/>
              <a:t>Carolingians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contrary</a:t>
            </a:r>
            <a:r>
              <a:rPr lang="nl-NL" dirty="0"/>
              <a:t> </a:t>
            </a:r>
            <a:r>
              <a:rPr lang="nl-NL" dirty="0" err="1"/>
              <a:t>imposed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alien past </a:t>
            </a:r>
            <a:r>
              <a:rPr lang="nl-NL" dirty="0" err="1"/>
              <a:t>unto</a:t>
            </a:r>
            <a:r>
              <a:rPr lang="nl-NL" dirty="0"/>
              <a:t> </a:t>
            </a:r>
            <a:r>
              <a:rPr lang="nl-NL" dirty="0" err="1"/>
              <a:t>themselves</a:t>
            </a:r>
            <a:r>
              <a:rPr lang="nl-NL" dirty="0"/>
              <a:t>, </a:t>
            </a:r>
            <a:r>
              <a:rPr lang="nl-NL" dirty="0" err="1"/>
              <a:t>pretending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</a:t>
            </a:r>
            <a:r>
              <a:rPr lang="nl-NL" dirty="0" err="1"/>
              <a:t>could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</a:t>
            </a:r>
            <a:r>
              <a:rPr lang="nl-NL" dirty="0" err="1"/>
              <a:t>simply</a:t>
            </a:r>
            <a:r>
              <a:rPr lang="nl-NL" dirty="0"/>
              <a:t> </a:t>
            </a:r>
            <a:r>
              <a:rPr lang="nl-NL" dirty="0" err="1"/>
              <a:t>were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. </a:t>
            </a:r>
            <a:r>
              <a:rPr lang="nl-NL" dirty="0" err="1"/>
              <a:t>They</a:t>
            </a:r>
            <a:r>
              <a:rPr lang="nl-NL" dirty="0"/>
              <a:t> made </a:t>
            </a:r>
            <a:r>
              <a:rPr lang="nl-NL" dirty="0" err="1"/>
              <a:t>Antiquity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themselves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transmitted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Antiquity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us</a:t>
            </a:r>
            <a:r>
              <a:rPr lang="nl-NL" dirty="0"/>
              <a:t> as far as </a:t>
            </a:r>
            <a:r>
              <a:rPr lang="nl-NL" dirty="0" err="1"/>
              <a:t>regards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literature</a:t>
            </a:r>
            <a:r>
              <a:rPr lang="nl-NL" dirty="0"/>
              <a:t>. </a:t>
            </a:r>
          </a:p>
          <a:p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so</a:t>
            </a:r>
            <a:r>
              <a:rPr lang="nl-NL" dirty="0"/>
              <a:t>, we are </a:t>
            </a:r>
            <a:r>
              <a:rPr lang="nl-NL" dirty="0" err="1"/>
              <a:t>dealing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two</a:t>
            </a:r>
            <a:r>
              <a:rPr lang="nl-NL" dirty="0"/>
              <a:t> </a:t>
            </a:r>
            <a:r>
              <a:rPr lang="nl-NL" dirty="0" err="1"/>
              <a:t>perspectives</a:t>
            </a:r>
            <a:r>
              <a:rPr lang="nl-NL" dirty="0"/>
              <a:t> of </a:t>
            </a:r>
            <a:r>
              <a:rPr lang="nl-NL" dirty="0" err="1"/>
              <a:t>Antiquity</a:t>
            </a:r>
            <a:r>
              <a:rPr lang="nl-NL" dirty="0"/>
              <a:t>: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material</a:t>
            </a:r>
            <a:r>
              <a:rPr lang="nl-NL" dirty="0"/>
              <a:t> sense we </a:t>
            </a:r>
            <a:r>
              <a:rPr lang="nl-NL" dirty="0" err="1"/>
              <a:t>see</a:t>
            </a:r>
            <a:r>
              <a:rPr lang="nl-NL" dirty="0"/>
              <a:t> a 19th/20th-century a-</a:t>
            </a:r>
            <a:r>
              <a:rPr lang="nl-NL" dirty="0" err="1"/>
              <a:t>historicized</a:t>
            </a:r>
            <a:r>
              <a:rPr lang="nl-NL" dirty="0"/>
              <a:t> </a:t>
            </a:r>
            <a:r>
              <a:rPr lang="nl-NL" dirty="0" err="1"/>
              <a:t>Antiquity</a:t>
            </a:r>
            <a:r>
              <a:rPr lang="nl-NL" dirty="0"/>
              <a:t>, </a:t>
            </a:r>
            <a:r>
              <a:rPr lang="nl-NL" dirty="0" err="1"/>
              <a:t>consisting</a:t>
            </a:r>
            <a:r>
              <a:rPr lang="nl-NL" dirty="0"/>
              <a:t> of </a:t>
            </a:r>
            <a:r>
              <a:rPr lang="nl-NL" dirty="0" err="1"/>
              <a:t>replacing</a:t>
            </a:r>
            <a:r>
              <a:rPr lang="nl-NL" dirty="0"/>
              <a:t> </a:t>
            </a:r>
            <a:r>
              <a:rPr lang="nl-NL" dirty="0" err="1"/>
              <a:t>ruins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time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</a:t>
            </a:r>
            <a:r>
              <a:rPr lang="nl-NL" dirty="0" err="1"/>
              <a:t>were</a:t>
            </a:r>
            <a:r>
              <a:rPr lang="nl-NL" dirty="0"/>
              <a:t> no </a:t>
            </a:r>
            <a:r>
              <a:rPr lang="nl-NL" dirty="0" err="1"/>
              <a:t>ruins</a:t>
            </a:r>
            <a:r>
              <a:rPr lang="nl-NL" dirty="0"/>
              <a:t>. We are </a:t>
            </a:r>
            <a:r>
              <a:rPr lang="nl-NL" dirty="0" err="1"/>
              <a:t>pretending</a:t>
            </a:r>
            <a:r>
              <a:rPr lang="nl-NL" dirty="0"/>
              <a:t> </a:t>
            </a:r>
            <a:r>
              <a:rPr lang="nl-NL" dirty="0" err="1"/>
              <a:t>Antiquity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have been a culture of </a:t>
            </a:r>
            <a:r>
              <a:rPr lang="nl-NL" dirty="0" err="1"/>
              <a:t>ruins</a:t>
            </a:r>
            <a:r>
              <a:rPr lang="nl-NL" dirty="0"/>
              <a:t>. We want </a:t>
            </a:r>
            <a:r>
              <a:rPr lang="nl-NL" dirty="0" err="1"/>
              <a:t>the</a:t>
            </a:r>
            <a:r>
              <a:rPr lang="nl-NL" dirty="0"/>
              <a:t> Romans </a:t>
            </a:r>
            <a:r>
              <a:rPr lang="nl-NL" dirty="0" err="1"/>
              <a:t>to</a:t>
            </a:r>
            <a:r>
              <a:rPr lang="nl-NL" dirty="0"/>
              <a:t> walk </a:t>
            </a:r>
            <a:r>
              <a:rPr lang="nl-NL" dirty="0" err="1"/>
              <a:t>among</a:t>
            </a:r>
            <a:r>
              <a:rPr lang="nl-NL" dirty="0"/>
              <a:t> </a:t>
            </a:r>
            <a:r>
              <a:rPr lang="nl-NL" dirty="0" err="1"/>
              <a:t>ruins</a:t>
            </a:r>
            <a:r>
              <a:rPr lang="nl-NL" dirty="0"/>
              <a:t>. </a:t>
            </a:r>
          </a:p>
          <a:p>
            <a:r>
              <a:rPr lang="nl-NL" dirty="0"/>
              <a:t>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literary</a:t>
            </a:r>
            <a:r>
              <a:rPr lang="nl-NL" dirty="0"/>
              <a:t> sense we are </a:t>
            </a:r>
            <a:r>
              <a:rPr lang="nl-NL" dirty="0" err="1"/>
              <a:t>dealing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 Latin </a:t>
            </a:r>
            <a:r>
              <a:rPr lang="nl-NL" dirty="0" err="1"/>
              <a:t>Antiquity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is </a:t>
            </a:r>
            <a:r>
              <a:rPr lang="nl-NL" dirty="0" err="1"/>
              <a:t>entirely</a:t>
            </a:r>
            <a:r>
              <a:rPr lang="nl-NL" dirty="0"/>
              <a:t> </a:t>
            </a:r>
            <a:r>
              <a:rPr lang="nl-NL" dirty="0" err="1"/>
              <a:t>Carolingian</a:t>
            </a:r>
            <a:r>
              <a:rPr lang="nl-NL" dirty="0"/>
              <a:t>, i.e.,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Antiquity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was </a:t>
            </a:r>
            <a:r>
              <a:rPr lang="nl-NL" dirty="0" err="1"/>
              <a:t>transformed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become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model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Carolingian</a:t>
            </a:r>
            <a:r>
              <a:rPr lang="nl-NL" dirty="0"/>
              <a:t> </a:t>
            </a:r>
            <a:r>
              <a:rPr lang="nl-NL" dirty="0" err="1"/>
              <a:t>reality</a:t>
            </a:r>
            <a:r>
              <a:rPr lang="nl-NL" dirty="0"/>
              <a:t>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B1E428-3C35-624A-BEB2-22414E5079E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79764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Now</a:t>
            </a:r>
            <a:r>
              <a:rPr lang="nl-NL" dirty="0"/>
              <a:t>, </a:t>
            </a:r>
            <a:r>
              <a:rPr lang="nl-NL" dirty="0" err="1"/>
              <a:t>what</a:t>
            </a:r>
            <a:r>
              <a:rPr lang="nl-NL" dirty="0"/>
              <a:t> do I want </a:t>
            </a:r>
            <a:r>
              <a:rPr lang="nl-NL" dirty="0" err="1"/>
              <a:t>to</a:t>
            </a:r>
            <a:r>
              <a:rPr lang="nl-NL" dirty="0"/>
              <a:t> say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? First, I draw a parallel </a:t>
            </a:r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way we </a:t>
            </a:r>
            <a:r>
              <a:rPr lang="nl-NL" dirty="0" err="1"/>
              <a:t>from</a:t>
            </a:r>
            <a:r>
              <a:rPr lang="nl-NL" dirty="0"/>
              <a:t> a modern point of view </a:t>
            </a:r>
            <a:r>
              <a:rPr lang="nl-NL" dirty="0" err="1"/>
              <a:t>treat</a:t>
            </a:r>
            <a:r>
              <a:rPr lang="nl-NL" dirty="0"/>
              <a:t> </a:t>
            </a:r>
            <a:r>
              <a:rPr lang="nl-NL" dirty="0" err="1"/>
              <a:t>history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way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Carolingians</a:t>
            </a:r>
            <a:r>
              <a:rPr lang="nl-NL" dirty="0"/>
              <a:t> </a:t>
            </a:r>
            <a:r>
              <a:rPr lang="nl-NL" dirty="0" err="1"/>
              <a:t>did</a:t>
            </a:r>
            <a:r>
              <a:rPr lang="nl-NL" dirty="0"/>
              <a:t>. In </a:t>
            </a:r>
            <a:r>
              <a:rPr lang="nl-NL" dirty="0" err="1"/>
              <a:t>both</a:t>
            </a:r>
            <a:r>
              <a:rPr lang="nl-NL" dirty="0"/>
              <a:t> cases </a:t>
            </a:r>
            <a:r>
              <a:rPr lang="nl-NL" dirty="0" err="1"/>
              <a:t>history</a:t>
            </a:r>
            <a:r>
              <a:rPr lang="nl-NL" dirty="0"/>
              <a:t> is </a:t>
            </a:r>
            <a:r>
              <a:rPr lang="nl-NL" dirty="0" err="1"/>
              <a:t>cultivated</a:t>
            </a:r>
            <a:r>
              <a:rPr lang="nl-NL" dirty="0"/>
              <a:t> or </a:t>
            </a:r>
            <a:r>
              <a:rPr lang="nl-NL" dirty="0" err="1"/>
              <a:t>collonized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denying</a:t>
            </a:r>
            <a:r>
              <a:rPr lang="nl-NL" dirty="0"/>
              <a:t> </a:t>
            </a:r>
            <a:r>
              <a:rPr lang="nl-NL" dirty="0" err="1"/>
              <a:t>history</a:t>
            </a:r>
            <a:r>
              <a:rPr lang="nl-NL" dirty="0"/>
              <a:t> </a:t>
            </a:r>
            <a:r>
              <a:rPr lang="nl-NL" dirty="0" err="1"/>
              <a:t>its</a:t>
            </a:r>
            <a:r>
              <a:rPr lang="nl-NL" dirty="0"/>
              <a:t> </a:t>
            </a:r>
            <a:r>
              <a:rPr lang="nl-NL" dirty="0" err="1"/>
              <a:t>history</a:t>
            </a:r>
            <a:r>
              <a:rPr lang="nl-NL" dirty="0"/>
              <a:t>. </a:t>
            </a:r>
            <a:r>
              <a:rPr lang="nl-NL" dirty="0" err="1"/>
              <a:t>However</a:t>
            </a:r>
            <a:r>
              <a:rPr lang="nl-NL" dirty="0"/>
              <a:t>, we </a:t>
            </a:r>
            <a:r>
              <a:rPr lang="nl-NL" dirty="0" err="1"/>
              <a:t>saw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modern time does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pretending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restore</a:t>
            </a:r>
            <a:r>
              <a:rPr lang="nl-NL" dirty="0"/>
              <a:t> a </a:t>
            </a:r>
            <a:r>
              <a:rPr lang="nl-NL" dirty="0" err="1"/>
              <a:t>historical</a:t>
            </a:r>
            <a:r>
              <a:rPr lang="nl-NL" dirty="0"/>
              <a:t> </a:t>
            </a:r>
            <a:r>
              <a:rPr lang="nl-NL" dirty="0" err="1"/>
              <a:t>reality</a:t>
            </a:r>
            <a:r>
              <a:rPr lang="nl-NL" dirty="0"/>
              <a:t> as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should</a:t>
            </a:r>
            <a:r>
              <a:rPr lang="nl-NL" dirty="0"/>
              <a:t> have been but </a:t>
            </a:r>
            <a:r>
              <a:rPr lang="nl-NL" dirty="0" err="1"/>
              <a:t>actually</a:t>
            </a:r>
            <a:r>
              <a:rPr lang="nl-NL" dirty="0"/>
              <a:t> never was. The </a:t>
            </a:r>
            <a:r>
              <a:rPr lang="nl-NL" dirty="0" err="1"/>
              <a:t>Carolingians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contrary</a:t>
            </a:r>
            <a:r>
              <a:rPr lang="nl-NL" dirty="0"/>
              <a:t> </a:t>
            </a:r>
            <a:r>
              <a:rPr lang="nl-NL" dirty="0" err="1"/>
              <a:t>imposed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alien past </a:t>
            </a:r>
            <a:r>
              <a:rPr lang="nl-NL" dirty="0" err="1"/>
              <a:t>unto</a:t>
            </a:r>
            <a:r>
              <a:rPr lang="nl-NL" dirty="0"/>
              <a:t> </a:t>
            </a:r>
            <a:r>
              <a:rPr lang="nl-NL" dirty="0" err="1"/>
              <a:t>themselves</a:t>
            </a:r>
            <a:r>
              <a:rPr lang="nl-NL" dirty="0"/>
              <a:t>, </a:t>
            </a:r>
            <a:r>
              <a:rPr lang="nl-NL" dirty="0" err="1"/>
              <a:t>pretending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</a:t>
            </a:r>
            <a:r>
              <a:rPr lang="nl-NL" dirty="0" err="1"/>
              <a:t>could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</a:t>
            </a:r>
            <a:r>
              <a:rPr lang="nl-NL" dirty="0" err="1"/>
              <a:t>simply</a:t>
            </a:r>
            <a:r>
              <a:rPr lang="nl-NL" dirty="0"/>
              <a:t> </a:t>
            </a:r>
            <a:r>
              <a:rPr lang="nl-NL" dirty="0" err="1"/>
              <a:t>were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. </a:t>
            </a:r>
            <a:r>
              <a:rPr lang="nl-NL" dirty="0" err="1"/>
              <a:t>They</a:t>
            </a:r>
            <a:r>
              <a:rPr lang="nl-NL" dirty="0"/>
              <a:t> made </a:t>
            </a:r>
            <a:r>
              <a:rPr lang="nl-NL" dirty="0" err="1"/>
              <a:t>Antiquity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themselves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transmitted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Antiquity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us</a:t>
            </a:r>
            <a:r>
              <a:rPr lang="nl-NL" dirty="0"/>
              <a:t> as far as </a:t>
            </a:r>
            <a:r>
              <a:rPr lang="nl-NL" dirty="0" err="1"/>
              <a:t>regards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literature</a:t>
            </a:r>
            <a:r>
              <a:rPr lang="nl-NL" dirty="0"/>
              <a:t>. </a:t>
            </a:r>
          </a:p>
          <a:p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so</a:t>
            </a:r>
            <a:r>
              <a:rPr lang="nl-NL" dirty="0"/>
              <a:t>, we are </a:t>
            </a:r>
            <a:r>
              <a:rPr lang="nl-NL" dirty="0" err="1"/>
              <a:t>dealing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two</a:t>
            </a:r>
            <a:r>
              <a:rPr lang="nl-NL" dirty="0"/>
              <a:t> </a:t>
            </a:r>
            <a:r>
              <a:rPr lang="nl-NL" dirty="0" err="1"/>
              <a:t>perspectives</a:t>
            </a:r>
            <a:r>
              <a:rPr lang="nl-NL" dirty="0"/>
              <a:t> of </a:t>
            </a:r>
            <a:r>
              <a:rPr lang="nl-NL" dirty="0" err="1"/>
              <a:t>Antiquity</a:t>
            </a:r>
            <a:r>
              <a:rPr lang="nl-NL" dirty="0"/>
              <a:t>: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material</a:t>
            </a:r>
            <a:r>
              <a:rPr lang="nl-NL" dirty="0"/>
              <a:t> sense we </a:t>
            </a:r>
            <a:r>
              <a:rPr lang="nl-NL" dirty="0" err="1"/>
              <a:t>see</a:t>
            </a:r>
            <a:r>
              <a:rPr lang="nl-NL" dirty="0"/>
              <a:t> a 19th/20th-century a-</a:t>
            </a:r>
            <a:r>
              <a:rPr lang="nl-NL" dirty="0" err="1"/>
              <a:t>historicized</a:t>
            </a:r>
            <a:r>
              <a:rPr lang="nl-NL" dirty="0"/>
              <a:t> </a:t>
            </a:r>
            <a:r>
              <a:rPr lang="nl-NL" dirty="0" err="1"/>
              <a:t>Antiquity</a:t>
            </a:r>
            <a:r>
              <a:rPr lang="nl-NL" dirty="0"/>
              <a:t>, </a:t>
            </a:r>
            <a:r>
              <a:rPr lang="nl-NL" dirty="0" err="1"/>
              <a:t>consisting</a:t>
            </a:r>
            <a:r>
              <a:rPr lang="nl-NL" dirty="0"/>
              <a:t> of </a:t>
            </a:r>
            <a:r>
              <a:rPr lang="nl-NL" dirty="0" err="1"/>
              <a:t>replacing</a:t>
            </a:r>
            <a:r>
              <a:rPr lang="nl-NL" dirty="0"/>
              <a:t> </a:t>
            </a:r>
            <a:r>
              <a:rPr lang="nl-NL" dirty="0" err="1"/>
              <a:t>ruins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time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</a:t>
            </a:r>
            <a:r>
              <a:rPr lang="nl-NL" dirty="0" err="1"/>
              <a:t>were</a:t>
            </a:r>
            <a:r>
              <a:rPr lang="nl-NL" dirty="0"/>
              <a:t> no </a:t>
            </a:r>
            <a:r>
              <a:rPr lang="nl-NL" dirty="0" err="1"/>
              <a:t>ruins</a:t>
            </a:r>
            <a:r>
              <a:rPr lang="nl-NL" dirty="0"/>
              <a:t>. We are </a:t>
            </a:r>
            <a:r>
              <a:rPr lang="nl-NL" dirty="0" err="1"/>
              <a:t>pretending</a:t>
            </a:r>
            <a:r>
              <a:rPr lang="nl-NL" dirty="0"/>
              <a:t> </a:t>
            </a:r>
            <a:r>
              <a:rPr lang="nl-NL" dirty="0" err="1"/>
              <a:t>Antiquity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have been a culture of </a:t>
            </a:r>
            <a:r>
              <a:rPr lang="nl-NL" dirty="0" err="1"/>
              <a:t>ruins</a:t>
            </a:r>
            <a:r>
              <a:rPr lang="nl-NL" dirty="0"/>
              <a:t>. We want </a:t>
            </a:r>
            <a:r>
              <a:rPr lang="nl-NL" dirty="0" err="1"/>
              <a:t>the</a:t>
            </a:r>
            <a:r>
              <a:rPr lang="nl-NL" dirty="0"/>
              <a:t> Romans </a:t>
            </a:r>
            <a:r>
              <a:rPr lang="nl-NL" dirty="0" err="1"/>
              <a:t>to</a:t>
            </a:r>
            <a:r>
              <a:rPr lang="nl-NL" dirty="0"/>
              <a:t> walk </a:t>
            </a:r>
            <a:r>
              <a:rPr lang="nl-NL" dirty="0" err="1"/>
              <a:t>among</a:t>
            </a:r>
            <a:r>
              <a:rPr lang="nl-NL" dirty="0"/>
              <a:t> </a:t>
            </a:r>
            <a:r>
              <a:rPr lang="nl-NL" dirty="0" err="1"/>
              <a:t>ruins</a:t>
            </a:r>
            <a:r>
              <a:rPr lang="nl-NL" dirty="0"/>
              <a:t>. </a:t>
            </a:r>
          </a:p>
          <a:p>
            <a:r>
              <a:rPr lang="nl-NL" dirty="0"/>
              <a:t>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literary</a:t>
            </a:r>
            <a:r>
              <a:rPr lang="nl-NL" dirty="0"/>
              <a:t> sense we are </a:t>
            </a:r>
            <a:r>
              <a:rPr lang="nl-NL" dirty="0" err="1"/>
              <a:t>dealing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 Latin </a:t>
            </a:r>
            <a:r>
              <a:rPr lang="nl-NL" dirty="0" err="1"/>
              <a:t>Antiquity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is </a:t>
            </a:r>
            <a:r>
              <a:rPr lang="nl-NL" dirty="0" err="1"/>
              <a:t>entirely</a:t>
            </a:r>
            <a:r>
              <a:rPr lang="nl-NL" dirty="0"/>
              <a:t> </a:t>
            </a:r>
            <a:r>
              <a:rPr lang="nl-NL" dirty="0" err="1"/>
              <a:t>Carolingian</a:t>
            </a:r>
            <a:r>
              <a:rPr lang="nl-NL" dirty="0"/>
              <a:t>, i.e.,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Antiquity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was </a:t>
            </a:r>
            <a:r>
              <a:rPr lang="nl-NL" dirty="0" err="1"/>
              <a:t>transformed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become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model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Carolingian</a:t>
            </a:r>
            <a:r>
              <a:rPr lang="nl-NL" dirty="0"/>
              <a:t> </a:t>
            </a:r>
            <a:r>
              <a:rPr lang="nl-NL" dirty="0" err="1"/>
              <a:t>reality</a:t>
            </a:r>
            <a:r>
              <a:rPr lang="nl-NL" dirty="0"/>
              <a:t>. We </a:t>
            </a:r>
            <a:r>
              <a:rPr lang="nl-NL" dirty="0" err="1"/>
              <a:t>may</a:t>
            </a:r>
            <a:r>
              <a:rPr lang="nl-NL" dirty="0"/>
              <a:t> never </a:t>
            </a:r>
            <a:r>
              <a:rPr lang="nl-NL" dirty="0" err="1"/>
              <a:t>forget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in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'</a:t>
            </a:r>
            <a:r>
              <a:rPr lang="nl-NL" dirty="0" err="1"/>
              <a:t>classical</a:t>
            </a:r>
            <a:r>
              <a:rPr lang="nl-NL" dirty="0"/>
              <a:t>' Latin </a:t>
            </a:r>
            <a:r>
              <a:rPr lang="nl-NL" dirty="0" err="1"/>
              <a:t>texts</a:t>
            </a:r>
            <a:r>
              <a:rPr lang="nl-NL" dirty="0"/>
              <a:t>, </a:t>
            </a:r>
            <a:r>
              <a:rPr lang="nl-NL" dirty="0" err="1"/>
              <a:t>there</a:t>
            </a:r>
            <a:r>
              <a:rPr lang="nl-NL" dirty="0"/>
              <a:t> is a </a:t>
            </a:r>
            <a:r>
              <a:rPr lang="nl-NL" dirty="0" err="1"/>
              <a:t>Carolingian</a:t>
            </a:r>
            <a:r>
              <a:rPr lang="nl-NL" dirty="0"/>
              <a:t> face </a:t>
            </a:r>
            <a:r>
              <a:rPr lang="nl-NL" dirty="0" err="1"/>
              <a:t>looking</a:t>
            </a:r>
            <a:r>
              <a:rPr lang="nl-NL" dirty="0"/>
              <a:t> at </a:t>
            </a:r>
            <a:r>
              <a:rPr lang="nl-NL" dirty="0" err="1"/>
              <a:t>us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B1E428-3C35-624A-BEB2-22414E5079E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112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Painting</a:t>
            </a:r>
            <a:r>
              <a:rPr lang="nl-NL" dirty="0"/>
              <a:t> of 1674: Jacques Carrey or </a:t>
            </a:r>
            <a:r>
              <a:rPr lang="nl-NL" dirty="0" err="1"/>
              <a:t>Arnould</a:t>
            </a:r>
            <a:r>
              <a:rPr lang="nl-NL" dirty="0"/>
              <a:t> de </a:t>
            </a:r>
            <a:r>
              <a:rPr lang="nl-NL" dirty="0" err="1"/>
              <a:t>Vuez</a:t>
            </a:r>
            <a:r>
              <a:rPr lang="nl-NL" dirty="0"/>
              <a:t>, Le </a:t>
            </a:r>
            <a:r>
              <a:rPr lang="nl-NL" dirty="0" err="1"/>
              <a:t>marquis</a:t>
            </a:r>
            <a:r>
              <a:rPr lang="nl-NL" dirty="0"/>
              <a:t> de </a:t>
            </a:r>
            <a:r>
              <a:rPr lang="nl-NL" dirty="0" err="1"/>
              <a:t>Nointel</a:t>
            </a:r>
            <a:r>
              <a:rPr lang="nl-NL" dirty="0"/>
              <a:t> à </a:t>
            </a:r>
            <a:r>
              <a:rPr lang="nl-NL" dirty="0" err="1"/>
              <a:t>Athènes</a:t>
            </a:r>
            <a:r>
              <a:rPr lang="nl-NL" dirty="0"/>
              <a:t>.</a:t>
            </a:r>
          </a:p>
          <a:p>
            <a:r>
              <a:rPr lang="nl-NL" dirty="0" err="1"/>
              <a:t>Avant</a:t>
            </a:r>
            <a:r>
              <a:rPr lang="nl-NL" dirty="0"/>
              <a:t> </a:t>
            </a:r>
            <a:r>
              <a:rPr lang="nl-NL" dirty="0" err="1"/>
              <a:t>le</a:t>
            </a:r>
            <a:r>
              <a:rPr lang="nl-NL" dirty="0"/>
              <a:t> bombardement et </a:t>
            </a:r>
            <a:r>
              <a:rPr lang="nl-NL" dirty="0" err="1"/>
              <a:t>l’explosion</a:t>
            </a:r>
            <a:r>
              <a:rPr lang="nl-NL" dirty="0"/>
              <a:t> de 1687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B1E428-3C35-624A-BEB2-22414E5079E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3105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The question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like but </a:t>
            </a:r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historically</a:t>
            </a:r>
            <a:r>
              <a:rPr lang="nl-NL" dirty="0"/>
              <a:t> correct or </a:t>
            </a:r>
            <a:r>
              <a:rPr lang="nl-NL" dirty="0" err="1"/>
              <a:t>acceptable</a:t>
            </a:r>
            <a:r>
              <a:rPr lang="nl-NL" dirty="0"/>
              <a:t>: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denudation</a:t>
            </a:r>
            <a:r>
              <a:rPr lang="nl-NL" dirty="0"/>
              <a:t> </a:t>
            </a:r>
            <a:r>
              <a:rPr lang="nl-NL" dirty="0" err="1"/>
              <a:t>till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nude</a:t>
            </a:r>
            <a:r>
              <a:rPr lang="nl-NL" dirty="0"/>
              <a:t> </a:t>
            </a:r>
            <a:r>
              <a:rPr lang="nl-NL" dirty="0" err="1"/>
              <a:t>stones</a:t>
            </a:r>
            <a:r>
              <a:rPr lang="nl-NL" dirty="0"/>
              <a:t> or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continuation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sacred</a:t>
            </a:r>
            <a:r>
              <a:rPr lang="nl-NL" dirty="0"/>
              <a:t> </a:t>
            </a:r>
            <a:r>
              <a:rPr lang="nl-NL" dirty="0" err="1"/>
              <a:t>tradition</a:t>
            </a:r>
            <a:r>
              <a:rPr lang="nl-NL" dirty="0"/>
              <a:t>? Both images </a:t>
            </a:r>
            <a:r>
              <a:rPr lang="nl-NL" dirty="0" err="1"/>
              <a:t>teach</a:t>
            </a:r>
            <a:r>
              <a:rPr lang="nl-NL" dirty="0"/>
              <a:t> </a:t>
            </a:r>
            <a:r>
              <a:rPr lang="nl-NL" dirty="0" err="1"/>
              <a:t>something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way </a:t>
            </a:r>
            <a:r>
              <a:rPr lang="nl-NL" dirty="0" err="1"/>
              <a:t>the</a:t>
            </a:r>
            <a:r>
              <a:rPr lang="nl-NL" dirty="0"/>
              <a:t> past is </a:t>
            </a:r>
            <a:r>
              <a:rPr lang="nl-NL" dirty="0" err="1"/>
              <a:t>treated</a:t>
            </a:r>
            <a:r>
              <a:rPr lang="nl-NL" dirty="0"/>
              <a:t>. On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side we are </a:t>
            </a:r>
            <a:r>
              <a:rPr lang="nl-NL" dirty="0" err="1"/>
              <a:t>dealing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adoption of </a:t>
            </a:r>
            <a:r>
              <a:rPr lang="nl-NL" dirty="0" err="1"/>
              <a:t>the</a:t>
            </a:r>
            <a:r>
              <a:rPr lang="nl-NL" dirty="0"/>
              <a:t> past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present.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imposing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norms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present </a:t>
            </a:r>
            <a:r>
              <a:rPr lang="nl-NL" dirty="0" err="1"/>
              <a:t>unto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past.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B1E428-3C35-624A-BEB2-22414E5079E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3842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1839: </a:t>
            </a:r>
            <a:r>
              <a:rPr lang="nl-NL" dirty="0" err="1"/>
              <a:t>oldest</a:t>
            </a:r>
            <a:r>
              <a:rPr lang="nl-NL" dirty="0"/>
              <a:t> </a:t>
            </a:r>
            <a:r>
              <a:rPr lang="nl-NL" dirty="0" err="1"/>
              <a:t>photographs</a:t>
            </a:r>
            <a:r>
              <a:rPr lang="nl-NL" dirty="0"/>
              <a:t> of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rests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Acropolis. </a:t>
            </a:r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what</a:t>
            </a:r>
            <a:r>
              <a:rPr lang="nl-NL" dirty="0"/>
              <a:t> we </a:t>
            </a:r>
            <a:r>
              <a:rPr lang="nl-NL" dirty="0" err="1"/>
              <a:t>still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today</a:t>
            </a:r>
            <a:r>
              <a:rPr lang="nl-NL" dirty="0"/>
              <a:t> – at </a:t>
            </a:r>
            <a:r>
              <a:rPr lang="nl-NL" dirty="0" err="1"/>
              <a:t>least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seems</a:t>
            </a:r>
            <a:r>
              <a:rPr lang="nl-NL" dirty="0"/>
              <a:t> </a:t>
            </a:r>
            <a:r>
              <a:rPr lang="nl-NL" dirty="0" err="1"/>
              <a:t>so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B1E428-3C35-624A-BEB2-22414E5079E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226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photographer</a:t>
            </a:r>
            <a:r>
              <a:rPr lang="nl-NL" dirty="0"/>
              <a:t> </a:t>
            </a:r>
            <a:r>
              <a:rPr lang="nl-NL" dirty="0" err="1"/>
              <a:t>took</a:t>
            </a:r>
            <a:r>
              <a:rPr lang="nl-NL" dirty="0"/>
              <a:t> care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show </a:t>
            </a:r>
            <a:r>
              <a:rPr lang="nl-NL" dirty="0" err="1"/>
              <a:t>what</a:t>
            </a:r>
            <a:r>
              <a:rPr lang="nl-NL" dirty="0"/>
              <a:t> he </a:t>
            </a:r>
            <a:r>
              <a:rPr lang="nl-NL" dirty="0" err="1"/>
              <a:t>did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want </a:t>
            </a:r>
            <a:r>
              <a:rPr lang="nl-NL" dirty="0" err="1"/>
              <a:t>to</a:t>
            </a:r>
            <a:r>
              <a:rPr lang="nl-NL" dirty="0"/>
              <a:t> show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remains</a:t>
            </a:r>
            <a:r>
              <a:rPr lang="nl-NL" dirty="0"/>
              <a:t> </a:t>
            </a:r>
            <a:r>
              <a:rPr lang="nl-NL" dirty="0" err="1"/>
              <a:t>almost</a:t>
            </a:r>
            <a:r>
              <a:rPr lang="nl-NL" dirty="0"/>
              <a:t> </a:t>
            </a:r>
            <a:r>
              <a:rPr lang="nl-NL" dirty="0" err="1"/>
              <a:t>invisible</a:t>
            </a:r>
            <a:r>
              <a:rPr lang="nl-NL" dirty="0"/>
              <a:t> even on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photograph</a:t>
            </a:r>
            <a:r>
              <a:rPr lang="nl-NL" dirty="0"/>
              <a:t>: </a:t>
            </a:r>
            <a:r>
              <a:rPr lang="nl-NL" dirty="0" err="1"/>
              <a:t>the</a:t>
            </a:r>
            <a:r>
              <a:rPr lang="nl-NL" dirty="0"/>
              <a:t> Parthenon-</a:t>
            </a:r>
            <a:r>
              <a:rPr lang="nl-NL" dirty="0" err="1"/>
              <a:t>mosque</a:t>
            </a:r>
            <a:r>
              <a:rPr lang="nl-NL" dirty="0"/>
              <a:t>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B1E428-3C35-624A-BEB2-22414E5079E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2883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But </a:t>
            </a:r>
            <a:r>
              <a:rPr lang="nl-NL" dirty="0" err="1"/>
              <a:t>there</a:t>
            </a:r>
            <a:r>
              <a:rPr lang="nl-NL" dirty="0"/>
              <a:t> is more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photographer</a:t>
            </a:r>
            <a:r>
              <a:rPr lang="nl-NL" dirty="0"/>
              <a:t> </a:t>
            </a:r>
            <a:r>
              <a:rPr lang="nl-NL" dirty="0" err="1"/>
              <a:t>did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want </a:t>
            </a:r>
            <a:r>
              <a:rPr lang="nl-NL" dirty="0" err="1"/>
              <a:t>to</a:t>
            </a:r>
            <a:r>
              <a:rPr lang="nl-NL" dirty="0"/>
              <a:t> show. The </a:t>
            </a:r>
            <a:r>
              <a:rPr lang="nl-NL" dirty="0" err="1"/>
              <a:t>Frankish</a:t>
            </a:r>
            <a:r>
              <a:rPr lang="nl-NL" dirty="0"/>
              <a:t> </a:t>
            </a:r>
            <a:r>
              <a:rPr lang="nl-NL" dirty="0" err="1"/>
              <a:t>tower</a:t>
            </a:r>
            <a:r>
              <a:rPr lang="nl-NL" dirty="0"/>
              <a:t> </a:t>
            </a:r>
            <a:r>
              <a:rPr lang="nl-NL" dirty="0" err="1"/>
              <a:t>survived</a:t>
            </a:r>
            <a:r>
              <a:rPr lang="nl-NL" dirty="0"/>
              <a:t> </a:t>
            </a:r>
            <a:r>
              <a:rPr lang="nl-NL" dirty="0" err="1"/>
              <a:t>till</a:t>
            </a:r>
            <a:r>
              <a:rPr lang="nl-NL" dirty="0"/>
              <a:t> 1874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was </a:t>
            </a:r>
            <a:r>
              <a:rPr lang="nl-NL" dirty="0" err="1"/>
              <a:t>destroyed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Greek</a:t>
            </a:r>
            <a:r>
              <a:rPr lang="nl-NL" dirty="0"/>
              <a:t> </a:t>
            </a:r>
            <a:r>
              <a:rPr lang="nl-NL" dirty="0" err="1"/>
              <a:t>government</a:t>
            </a:r>
            <a:r>
              <a:rPr lang="nl-NL" dirty="0"/>
              <a:t> </a:t>
            </a:r>
            <a:r>
              <a:rPr lang="nl-NL" dirty="0" err="1"/>
              <a:t>under</a:t>
            </a:r>
            <a:r>
              <a:rPr lang="nl-NL" dirty="0"/>
              <a:t> </a:t>
            </a:r>
            <a:r>
              <a:rPr lang="nl-NL" dirty="0" err="1"/>
              <a:t>pressure</a:t>
            </a:r>
            <a:r>
              <a:rPr lang="nl-NL" dirty="0"/>
              <a:t> (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money) of </a:t>
            </a:r>
            <a:r>
              <a:rPr lang="nl-NL" dirty="0" err="1"/>
              <a:t>the</a:t>
            </a:r>
            <a:r>
              <a:rPr lang="nl-NL" dirty="0"/>
              <a:t> ‘</a:t>
            </a:r>
            <a:r>
              <a:rPr lang="nl-NL" dirty="0" err="1"/>
              <a:t>great</a:t>
            </a:r>
            <a:r>
              <a:rPr lang="nl-NL" dirty="0"/>
              <a:t>’ </a:t>
            </a:r>
            <a:r>
              <a:rPr lang="nl-NL" dirty="0" err="1"/>
              <a:t>archeologue</a:t>
            </a:r>
            <a:r>
              <a:rPr lang="nl-NL" dirty="0"/>
              <a:t> </a:t>
            </a:r>
            <a:r>
              <a:rPr lang="nl-NL" dirty="0" err="1"/>
              <a:t>Heinrich</a:t>
            </a:r>
            <a:r>
              <a:rPr lang="nl-NL" dirty="0"/>
              <a:t> </a:t>
            </a:r>
            <a:r>
              <a:rPr lang="nl-NL" dirty="0" err="1"/>
              <a:t>Schliemann</a:t>
            </a:r>
            <a:r>
              <a:rPr lang="nl-NL" dirty="0"/>
              <a:t>. </a:t>
            </a:r>
            <a:r>
              <a:rPr lang="nl-NL" dirty="0" err="1"/>
              <a:t>Nothing</a:t>
            </a:r>
            <a:r>
              <a:rPr lang="nl-NL" dirty="0"/>
              <a:t> </a:t>
            </a:r>
            <a:r>
              <a:rPr lang="nl-NL" dirty="0" err="1"/>
              <a:t>medieval</a:t>
            </a:r>
            <a:r>
              <a:rPr lang="nl-NL" dirty="0"/>
              <a:t> </a:t>
            </a:r>
            <a:r>
              <a:rPr lang="nl-NL" dirty="0" err="1"/>
              <a:t>should</a:t>
            </a:r>
            <a:r>
              <a:rPr lang="nl-NL" dirty="0"/>
              <a:t> </a:t>
            </a:r>
            <a:r>
              <a:rPr lang="nl-NL" dirty="0" err="1"/>
              <a:t>disturb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‘pure </a:t>
            </a:r>
            <a:r>
              <a:rPr lang="nl-NL" dirty="0" err="1"/>
              <a:t>classical</a:t>
            </a:r>
            <a:r>
              <a:rPr lang="nl-NL" dirty="0"/>
              <a:t>’ view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acropolis</a:t>
            </a:r>
            <a:r>
              <a:rPr lang="nl-NL" dirty="0"/>
              <a:t>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B1E428-3C35-624A-BEB2-22414E5079E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1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A0C70-12C3-4B40-B182-883F3E86E1DA}" type="datetime1">
              <a:rPr lang="nl-BE" smtClean="0"/>
              <a:t>22/05/2023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9653B-83CB-B144-9F4C-D237F176A43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990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66CF4-86F5-3B49-9052-3652B0441717}" type="datetime1">
              <a:rPr lang="nl-BE" smtClean="0"/>
              <a:t>22/05/2023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9653B-83CB-B144-9F4C-D237F176A43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18767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A91C2-6FB0-DB46-BF74-6AE79E7FD71F}" type="datetime1">
              <a:rPr lang="nl-BE" smtClean="0"/>
              <a:t>22/05/2023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9653B-83CB-B144-9F4C-D237F176A43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3824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D43315-2689-9E4B-9E85-81A9F0066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8440EF3-3CA1-204B-864B-5D9087DE47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6DBEDCC-2FE0-1F45-82CE-0CB6FCEE2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25747-079A-064B-B013-F28313C29433}" type="datetimeFigureOut">
              <a:rPr lang="nl-NL" smtClean="0"/>
              <a:t>22-05-2023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2E50468-3D7A-C14B-9698-8A53A7995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A10734D-50F5-B74D-A860-1C954831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C048F-8AF2-B340-B12C-C9C85605A39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63122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E1546C-D7F9-8947-A651-22859730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B46409F-942F-3C4E-900B-5D28E7F13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BCD22C8-A7E0-314B-BA51-27482D69E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25747-079A-064B-B013-F28313C29433}" type="datetimeFigureOut">
              <a:rPr lang="nl-NL" smtClean="0"/>
              <a:t>22-05-2023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5CC99B7-39F3-0146-B830-2AF68F1D9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797360D-8F0E-5647-B1EE-57CF3A833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C048F-8AF2-B340-B12C-C9C85605A39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837693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3B83F-FD48-6641-9F35-0FD78AF38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33A83BF-ABBD-AD4F-9EEB-C3EBF9600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10D3437-D76F-EA4C-974C-313E77E32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25747-079A-064B-B013-F28313C29433}" type="datetimeFigureOut">
              <a:rPr lang="nl-NL" smtClean="0"/>
              <a:t>22-05-2023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1F3779C-EE87-2747-A349-427DC2CC6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4800211-368B-1240-91F3-7AF62988C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C048F-8AF2-B340-B12C-C9C85605A39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17650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E5C2DE-0C63-1743-A855-C62FE0D8F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C095D92-95BC-5748-A03C-0F43C8A346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038C243-5ABB-1D40-92D3-6C62072892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72B41C6-1FF4-9242-BF72-F4CFBDB95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25747-079A-064B-B013-F28313C29433}" type="datetimeFigureOut">
              <a:rPr lang="nl-NL" smtClean="0"/>
              <a:t>22-05-2023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BE6D067-DC63-324D-9FEB-09F298FEB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9FDD552-A383-5346-BE76-78C03F63A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C048F-8AF2-B340-B12C-C9C85605A39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43697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7BE026-B907-DC46-8D02-3894072DA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13670D9-5056-C14C-AB3C-BFD7639C8E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71668A8-B1F4-A642-AB7E-D5F1295C31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F9D1F0C-6F12-2849-9CE8-35A900E0FD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91D37C65-BE51-4C49-8EAF-DDB4030D0F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743CEC33-90F8-2040-9AEE-0A07BC5A2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25747-079A-064B-B013-F28313C29433}" type="datetimeFigureOut">
              <a:rPr lang="nl-NL" smtClean="0"/>
              <a:t>22-05-2023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29D521C-87C0-504C-B447-ABFCC8F1E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84D5735-C93F-6647-B9F6-EB5424B32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C048F-8AF2-B340-B12C-C9C85605A39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733555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66515-504A-CE43-A9AE-491B05D43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A4480875-FDA1-234D-AA91-A4667B8F3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25747-079A-064B-B013-F28313C29433}" type="datetimeFigureOut">
              <a:rPr lang="nl-NL" smtClean="0"/>
              <a:t>22-05-2023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5F5454C-1FBC-E945-AB97-5BEE97898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A5D7EF1-FE59-EC4B-B875-E676F2612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C048F-8AF2-B340-B12C-C9C85605A39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36921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B0962A78-6356-824A-A5C6-56A9812D3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25747-079A-064B-B013-F28313C29433}" type="datetimeFigureOut">
              <a:rPr lang="nl-NL" smtClean="0"/>
              <a:t>22-05-2023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DB43B1A-1E8F-B442-B0B7-BA800A683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CF313CE-E27D-BA4D-9204-1D8F6090D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C048F-8AF2-B340-B12C-C9C85605A39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39870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CB9BB4-BC88-8F44-978B-F796BA575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390DE10-0C65-F944-A502-1FCCE5A32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A7621AA-B475-BE4B-A7E2-20EB9A5C10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8B17458-C378-D94F-9459-0ECD74312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25747-079A-064B-B013-F28313C29433}" type="datetimeFigureOut">
              <a:rPr lang="nl-NL" smtClean="0"/>
              <a:t>22-05-2023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3DF6F0E-EAF3-7C41-A4E7-9CC906354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F51B542-DA99-4643-9AAD-763EC4080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C048F-8AF2-B340-B12C-C9C85605A39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27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453E2-9DFB-294D-9832-A4F7A40769A8}" type="datetime1">
              <a:rPr lang="nl-BE" smtClean="0"/>
              <a:t>22/05/2023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9653B-83CB-B144-9F4C-D237F176A43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3830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B1DFDD-5453-3047-AD2D-AEAD7B623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65FB801C-0670-5842-B6DC-C0F7262071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E5BF6DB-E50D-7043-AEE4-33678F52C3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520A4A1-3F63-064E-9C7D-FCA5A0321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25747-079A-064B-B013-F28313C29433}" type="datetimeFigureOut">
              <a:rPr lang="nl-NL" smtClean="0"/>
              <a:t>22-05-2023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077296F-5823-1447-A06D-FA0036753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0A052AE-6959-C54D-B5CD-C2A515489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C048F-8AF2-B340-B12C-C9C85605A39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20977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F416FB-EABB-554B-9EAE-6E1B2377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8D2CCB7E-61F6-3844-811C-115714CD79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C55E723-8031-0848-8908-62779B903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25747-079A-064B-B013-F28313C29433}" type="datetimeFigureOut">
              <a:rPr lang="nl-NL" smtClean="0"/>
              <a:t>22-05-2023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6C23DFE-9C19-AC4F-BB56-42EBA4E25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ED85E1E-D989-6846-8001-18C9EBF95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C048F-8AF2-B340-B12C-C9C85605A39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89587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CA250F71-2BAF-1E46-AF40-B8318FB155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9AC8A3E-05E5-D646-9A7E-251E106647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CB22C22-B2F6-3A45-AD35-E94E57606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25747-079A-064B-B013-F28313C29433}" type="datetimeFigureOut">
              <a:rPr lang="nl-NL" smtClean="0"/>
              <a:t>22-05-2023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315F693-1872-834A-A010-ECFE09B6A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728BDA7-9767-2041-A892-25C2661B3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C048F-8AF2-B340-B12C-C9C85605A39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89407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C5D8-29D9-1A4D-A5C0-C0171C80AEFB}" type="datetime1">
              <a:rPr lang="nl-BE" smtClean="0"/>
              <a:t>22/05/2023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9653B-83CB-B144-9F4C-D237F176A43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75435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DE717-220C-2549-95EF-2014EF0DB586}" type="datetime1">
              <a:rPr lang="nl-BE" smtClean="0"/>
              <a:t>22/05/2023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9653B-83CB-B144-9F4C-D237F176A43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5969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FDBD1-AC31-F444-A362-B9877678F0F6}" type="datetime1">
              <a:rPr lang="nl-BE" smtClean="0"/>
              <a:t>22/05/2023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9653B-83CB-B144-9F4C-D237F176A43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26998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F2803-65A0-A242-9A04-43C6D885AD95}" type="datetime1">
              <a:rPr lang="nl-BE" smtClean="0"/>
              <a:t>22/05/2023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9653B-83CB-B144-9F4C-D237F176A43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4798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4A5CE-6476-7B4A-89C7-6FF04510D758}" type="datetime1">
              <a:rPr lang="nl-BE" smtClean="0"/>
              <a:t>22/05/2023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9653B-83CB-B144-9F4C-D237F176A43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30802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3F2A4-A94B-7347-B053-DB5F600E6264}" type="datetime1">
              <a:rPr lang="nl-BE" smtClean="0"/>
              <a:t>22/05/2023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9653B-83CB-B144-9F4C-D237F176A43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8257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DF35A-96B4-B045-A249-207A9ED1D504}" type="datetime1">
              <a:rPr lang="nl-BE" smtClean="0"/>
              <a:t>22/05/2023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9653B-83CB-B144-9F4C-D237F176A43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1235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B4E78-32EF-CC4A-A790-80577B653E57}" type="datetime1">
              <a:rPr lang="nl-BE" smtClean="0"/>
              <a:t>22/05/2023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C9653B-83CB-B144-9F4C-D237F176A43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5695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8570A174-02B5-EB44-A37B-BEB065D4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ACB5EE3-5B2A-474F-86DA-910EC0C172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E528DF6-3238-5E42-864E-EE76A76A16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25747-079A-064B-B013-F28313C29433}" type="datetimeFigureOut">
              <a:rPr lang="nl-NL" smtClean="0"/>
              <a:t>22-05-2023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F688C6E-6AF9-024A-946E-78178F61C8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C904306-73D9-6C4C-9090-1846393ACB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FC048F-8AF2-B340-B12C-C9C85605A398}" type="slidenum">
              <a:rPr lang="nl-NL" smtClean="0"/>
              <a:t>‹nr.›</a:t>
            </a:fld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EE36F3B0-BDA4-D84A-A48A-1668AC901A3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9924" y="5082419"/>
            <a:ext cx="1814069" cy="1451562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7AB2C597-804A-8344-AE9D-FA03865DC42B}"/>
              </a:ext>
            </a:extLst>
          </p:cNvPr>
          <p:cNvSpPr/>
          <p:nvPr userDrawn="1"/>
        </p:nvSpPr>
        <p:spPr>
          <a:xfrm flipH="1">
            <a:off x="304637" y="450150"/>
            <a:ext cx="274374" cy="4768878"/>
          </a:xfrm>
          <a:prstGeom prst="rect">
            <a:avLst/>
          </a:prstGeom>
          <a:solidFill>
            <a:srgbClr val="1F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D96583B5-779B-994E-A732-F57E94841881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9924" y="5940378"/>
            <a:ext cx="2540106" cy="1088544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A9B9A649-89B8-D643-A591-A752E60E1CDD}"/>
              </a:ext>
            </a:extLst>
          </p:cNvPr>
          <p:cNvSpPr/>
          <p:nvPr userDrawn="1"/>
        </p:nvSpPr>
        <p:spPr>
          <a:xfrm>
            <a:off x="2153444" y="6388889"/>
            <a:ext cx="9053759" cy="261610"/>
          </a:xfrm>
          <a:prstGeom prst="rect">
            <a:avLst/>
          </a:prstGeom>
          <a:solidFill>
            <a:srgbClr val="F9A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1855283D-FC15-FC40-877E-475DA5F087AE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637" y="125170"/>
            <a:ext cx="747236" cy="592808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BB8B30F5-EFE5-3A4C-8D0A-B06860DCB840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9836" y="6071667"/>
            <a:ext cx="576989" cy="576989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2D71E24D-483D-5B44-B40A-B107F93C1256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4988" y="5861519"/>
            <a:ext cx="1046641" cy="784981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5CB0994C-8626-A449-8D2A-E2B2A3EDEC20}"/>
              </a:ext>
            </a:extLst>
          </p:cNvPr>
          <p:cNvSpPr txBox="1"/>
          <p:nvPr userDrawn="1"/>
        </p:nvSpPr>
        <p:spPr>
          <a:xfrm>
            <a:off x="9831556" y="6425727"/>
            <a:ext cx="15285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900" dirty="0"/>
              <a:t>Literatures without Borders</a:t>
            </a:r>
            <a:endParaRPr lang="nl-NL" sz="900" dirty="0"/>
          </a:p>
        </p:txBody>
      </p:sp>
    </p:spTree>
    <p:extLst>
      <p:ext uri="{BB962C8B-B14F-4D97-AF65-F5344CB8AC3E}">
        <p14:creationId xmlns:p14="http://schemas.microsoft.com/office/powerpoint/2010/main" val="2402697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4.jpeg"/><Relationship Id="rId4" Type="http://schemas.openxmlformats.org/officeDocument/2006/relationships/image" Target="../media/image33.png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3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4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image" Target="../media/image5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image" Target="../media/image5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Afbeelding 15">
            <a:extLst>
              <a:ext uri="{FF2B5EF4-FFF2-40B4-BE49-F238E27FC236}">
                <a16:creationId xmlns:a16="http://schemas.microsoft.com/office/drawing/2014/main" id="{FCD4C4FF-3B80-4545-92C2-CEE14F7B73C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9924" y="5082419"/>
            <a:ext cx="1814069" cy="1451562"/>
          </a:xfrm>
          <a:prstGeom prst="rect">
            <a:avLst/>
          </a:prstGeom>
        </p:spPr>
      </p:pic>
      <p:sp>
        <p:nvSpPr>
          <p:cNvPr id="17" name="Rechthoek 16">
            <a:extLst>
              <a:ext uri="{FF2B5EF4-FFF2-40B4-BE49-F238E27FC236}">
                <a16:creationId xmlns:a16="http://schemas.microsoft.com/office/drawing/2014/main" id="{00FC5E45-D684-044D-8D2F-04B592E55AF1}"/>
              </a:ext>
            </a:extLst>
          </p:cNvPr>
          <p:cNvSpPr/>
          <p:nvPr/>
        </p:nvSpPr>
        <p:spPr>
          <a:xfrm flipH="1">
            <a:off x="304637" y="450150"/>
            <a:ext cx="274374" cy="4768878"/>
          </a:xfrm>
          <a:prstGeom prst="rect">
            <a:avLst/>
          </a:prstGeom>
          <a:solidFill>
            <a:srgbClr val="1F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F8C2FE18-3252-FD45-A3B2-C1145A041AF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9924" y="5940378"/>
            <a:ext cx="2540106" cy="1088544"/>
          </a:xfrm>
          <a:prstGeom prst="rect">
            <a:avLst/>
          </a:prstGeom>
        </p:spPr>
      </p:pic>
      <p:sp>
        <p:nvSpPr>
          <p:cNvPr id="19" name="Rechthoek 18">
            <a:extLst>
              <a:ext uri="{FF2B5EF4-FFF2-40B4-BE49-F238E27FC236}">
                <a16:creationId xmlns:a16="http://schemas.microsoft.com/office/drawing/2014/main" id="{2A380D6C-EFBE-D641-8975-EE4D6A54BE02}"/>
              </a:ext>
            </a:extLst>
          </p:cNvPr>
          <p:cNvSpPr/>
          <p:nvPr/>
        </p:nvSpPr>
        <p:spPr>
          <a:xfrm>
            <a:off x="2153444" y="6388889"/>
            <a:ext cx="9053759" cy="261610"/>
          </a:xfrm>
          <a:prstGeom prst="rect">
            <a:avLst/>
          </a:prstGeom>
          <a:solidFill>
            <a:srgbClr val="F9A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AF33C765-1051-B141-8642-2E5183EF848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637" y="125170"/>
            <a:ext cx="747236" cy="592808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DE36C0FB-D98E-2E4B-864D-FD53E2292FD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9836" y="6071667"/>
            <a:ext cx="576989" cy="576989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F06940DB-3443-844B-B081-7100EF3C8BF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4988" y="5861519"/>
            <a:ext cx="1046641" cy="784981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81164397-F5E7-5048-A1C4-2F4623E3662D}"/>
              </a:ext>
            </a:extLst>
          </p:cNvPr>
          <p:cNvSpPr txBox="1"/>
          <p:nvPr/>
        </p:nvSpPr>
        <p:spPr>
          <a:xfrm>
            <a:off x="9831556" y="6425727"/>
            <a:ext cx="15285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Literatures without Borders</a:t>
            </a:r>
            <a:endParaRPr kumimoji="0" lang="nl-NL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kstvak 1">
            <a:extLst>
              <a:ext uri="{FF2B5EF4-FFF2-40B4-BE49-F238E27FC236}">
                <a16:creationId xmlns:a16="http://schemas.microsoft.com/office/drawing/2014/main" id="{6AD41D51-CA77-574E-8094-9D36EB3EA303}"/>
              </a:ext>
            </a:extLst>
          </p:cNvPr>
          <p:cNvSpPr txBox="1"/>
          <p:nvPr/>
        </p:nvSpPr>
        <p:spPr>
          <a:xfrm>
            <a:off x="2196231" y="3895899"/>
            <a:ext cx="896818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3900" b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Carolingian Provocation and the Need to Reread History</a:t>
            </a:r>
            <a:endParaRPr kumimoji="0" lang="nl-NL" sz="39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kstvak 3">
            <a:extLst>
              <a:ext uri="{FF2B5EF4-FFF2-40B4-BE49-F238E27FC236}">
                <a16:creationId xmlns:a16="http://schemas.microsoft.com/office/drawing/2014/main" id="{467E043D-8A15-E64B-83C6-6C1FBF8C812A}"/>
              </a:ext>
            </a:extLst>
          </p:cNvPr>
          <p:cNvSpPr txBox="1"/>
          <p:nvPr/>
        </p:nvSpPr>
        <p:spPr>
          <a:xfrm>
            <a:off x="2153444" y="5773336"/>
            <a:ext cx="905375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700" i="1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Carolingian Literary Lab : an Erasmus Plus Blended Intensive Program </a:t>
            </a:r>
          </a:p>
          <a:p>
            <a:pPr algn="ctr"/>
            <a:r>
              <a:rPr lang="nl-BE" sz="1700" i="1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Poitiers, CESCM, 2023</a:t>
            </a:r>
            <a:endParaRPr lang="nl-BE" sz="170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ekstvak 21">
            <a:extLst>
              <a:ext uri="{FF2B5EF4-FFF2-40B4-BE49-F238E27FC236}">
                <a16:creationId xmlns:a16="http://schemas.microsoft.com/office/drawing/2014/main" id="{47726F9F-83B7-4E42-960E-A4D811D1A38B}"/>
              </a:ext>
            </a:extLst>
          </p:cNvPr>
          <p:cNvSpPr txBox="1"/>
          <p:nvPr/>
        </p:nvSpPr>
        <p:spPr>
          <a:xfrm>
            <a:off x="2110656" y="5100897"/>
            <a:ext cx="905375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Wim Verbaal</a:t>
            </a:r>
          </a:p>
        </p:txBody>
      </p:sp>
    </p:spTree>
    <p:extLst>
      <p:ext uri="{BB962C8B-B14F-4D97-AF65-F5344CB8AC3E}">
        <p14:creationId xmlns:p14="http://schemas.microsoft.com/office/powerpoint/2010/main" val="3364508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43BE2A2D-BCDB-07E3-32E1-BADE46F0E46A}"/>
              </a:ext>
            </a:extLst>
          </p:cNvPr>
          <p:cNvSpPr txBox="1"/>
          <p:nvPr/>
        </p:nvSpPr>
        <p:spPr>
          <a:xfrm>
            <a:off x="1556273" y="2365999"/>
            <a:ext cx="90794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Calibri" panose="020F0502020204030204" pitchFamily="34" charset="0"/>
                <a:cs typeface="Times New Roman (Hoofdtekst CS)"/>
              </a:rPr>
              <a:t>DE TRIBUS IMPOSTORIBUS</a:t>
            </a:r>
            <a:endParaRPr kumimoji="0" lang="nl-NL" sz="2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0972B701-D901-B347-D423-D3E3A9ECA2A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7363" y="806423"/>
            <a:ext cx="7950549" cy="524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43BE2A2D-BCDB-07E3-32E1-BADE46F0E46A}"/>
              </a:ext>
            </a:extLst>
          </p:cNvPr>
          <p:cNvSpPr txBox="1"/>
          <p:nvPr/>
        </p:nvSpPr>
        <p:spPr>
          <a:xfrm>
            <a:off x="1556273" y="2365999"/>
            <a:ext cx="90794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Calibri" panose="020F0502020204030204" pitchFamily="34" charset="0"/>
                <a:cs typeface="Times New Roman (Hoofdtekst CS)"/>
              </a:rPr>
              <a:t>DE TRIBUS IMPOSTORIBUS</a:t>
            </a:r>
            <a:endParaRPr kumimoji="0" lang="nl-NL" sz="2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19DC91F3-C824-DABC-2896-84825F83F4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798" y="785273"/>
            <a:ext cx="8945882" cy="314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34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43BE2A2D-BCDB-07E3-32E1-BADE46F0E46A}"/>
              </a:ext>
            </a:extLst>
          </p:cNvPr>
          <p:cNvSpPr txBox="1"/>
          <p:nvPr/>
        </p:nvSpPr>
        <p:spPr>
          <a:xfrm>
            <a:off x="1556273" y="2365999"/>
            <a:ext cx="90794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Calibri" panose="020F0502020204030204" pitchFamily="34" charset="0"/>
                <a:cs typeface="Times New Roman (Hoofdtekst CS)"/>
              </a:rPr>
              <a:t>DE TRIBUS IMPOSTORIBUS</a:t>
            </a:r>
            <a:endParaRPr kumimoji="0" lang="nl-NL" sz="2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19DC91F3-C824-DABC-2896-84825F83F4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798" y="785273"/>
            <a:ext cx="8945882" cy="3141634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63AEFDFB-576A-F27C-AE4E-E64A7544D35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0278" y="4148479"/>
            <a:ext cx="3731442" cy="252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010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43BE2A2D-BCDB-07E3-32E1-BADE46F0E46A}"/>
              </a:ext>
            </a:extLst>
          </p:cNvPr>
          <p:cNvSpPr txBox="1"/>
          <p:nvPr/>
        </p:nvSpPr>
        <p:spPr>
          <a:xfrm>
            <a:off x="1556273" y="2365999"/>
            <a:ext cx="90794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Calibri" panose="020F0502020204030204" pitchFamily="34" charset="0"/>
                <a:cs typeface="Times New Roman (Hoofdtekst CS)"/>
              </a:rPr>
              <a:t>DE TRIBUS IMPOSTORIBUS</a:t>
            </a:r>
            <a:endParaRPr kumimoji="0" lang="nl-NL" sz="2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3AEFDFB-576A-F27C-AE4E-E64A7544D35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0278" y="4148479"/>
            <a:ext cx="3731442" cy="2521966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9A546ABB-9DA7-9398-C4B1-0618993D95B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1" y="785272"/>
            <a:ext cx="8945879" cy="314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16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43BE2A2D-BCDB-07E3-32E1-BADE46F0E46A}"/>
              </a:ext>
            </a:extLst>
          </p:cNvPr>
          <p:cNvSpPr txBox="1"/>
          <p:nvPr/>
        </p:nvSpPr>
        <p:spPr>
          <a:xfrm>
            <a:off x="1556273" y="2365999"/>
            <a:ext cx="90794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Calibri" panose="020F0502020204030204" pitchFamily="34" charset="0"/>
                <a:cs typeface="Times New Roman (Hoofdtekst CS)"/>
              </a:rPr>
              <a:t>DE TRIBUS IMPOSTORIBUS</a:t>
            </a:r>
            <a:endParaRPr kumimoji="0" lang="nl-NL" sz="2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3AEFDFB-576A-F27C-AE4E-E64A7544D35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0278" y="4148479"/>
            <a:ext cx="3731442" cy="2521966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90E5D29A-EE90-F784-C4AD-F9041A9D7CF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785272"/>
            <a:ext cx="8945877" cy="314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310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43BE2A2D-BCDB-07E3-32E1-BADE46F0E46A}"/>
              </a:ext>
            </a:extLst>
          </p:cNvPr>
          <p:cNvSpPr txBox="1"/>
          <p:nvPr/>
        </p:nvSpPr>
        <p:spPr>
          <a:xfrm>
            <a:off x="1556273" y="2365999"/>
            <a:ext cx="90794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Calibri" panose="020F0502020204030204" pitchFamily="34" charset="0"/>
                <a:cs typeface="Times New Roman (Hoofdtekst CS)"/>
              </a:rPr>
              <a:t>DE TRIBUS IMPOSTORIBUS</a:t>
            </a:r>
            <a:endParaRPr kumimoji="0" lang="nl-NL" sz="2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3AEFDFB-576A-F27C-AE4E-E64A7544D35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0278" y="4148479"/>
            <a:ext cx="3731442" cy="2521966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17ABB9DE-0DF2-251C-2CA0-0D64186E668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798" y="785272"/>
            <a:ext cx="8945877" cy="314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48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43BE2A2D-BCDB-07E3-32E1-BADE46F0E46A}"/>
              </a:ext>
            </a:extLst>
          </p:cNvPr>
          <p:cNvSpPr txBox="1"/>
          <p:nvPr/>
        </p:nvSpPr>
        <p:spPr>
          <a:xfrm>
            <a:off x="1556273" y="2365999"/>
            <a:ext cx="90794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Calibri" panose="020F0502020204030204" pitchFamily="34" charset="0"/>
                <a:cs typeface="Times New Roman (Hoofdtekst CS)"/>
              </a:rPr>
              <a:t>DE TRIBUS IMPOSTORIBUS</a:t>
            </a:r>
            <a:endParaRPr kumimoji="0" lang="nl-NL" sz="2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7ABB9DE-0DF2-251C-2CA0-0D64186E66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2314" y="490126"/>
            <a:ext cx="4170483" cy="1464599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CD1C985E-ED7D-48B6-BF71-F02C78EB4E5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5716" y="1312924"/>
            <a:ext cx="4170483" cy="1464599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E5CE571A-5F59-04A2-0528-B67200D6E7A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1639" y="511260"/>
            <a:ext cx="3042956" cy="1464600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9182BF3E-DF26-3DB7-10D0-B0632E07246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343" y="1312925"/>
            <a:ext cx="2222258" cy="146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56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43BE2A2D-BCDB-07E3-32E1-BADE46F0E46A}"/>
              </a:ext>
            </a:extLst>
          </p:cNvPr>
          <p:cNvSpPr txBox="1"/>
          <p:nvPr/>
        </p:nvSpPr>
        <p:spPr>
          <a:xfrm>
            <a:off x="1556273" y="2365999"/>
            <a:ext cx="90794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Calibri" panose="020F0502020204030204" pitchFamily="34" charset="0"/>
                <a:cs typeface="Times New Roman (Hoofdtekst CS)"/>
              </a:rPr>
              <a:t>DE TRIBUS IMPOSTORIBUS</a:t>
            </a:r>
            <a:endParaRPr kumimoji="0" lang="nl-NL" sz="2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CD1C985E-ED7D-48B6-BF71-F02C78EB4E5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8030" y="3212952"/>
            <a:ext cx="3373970" cy="1184878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E5CE571A-5F59-04A2-0528-B67200D6E7A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29" y="695762"/>
            <a:ext cx="3042956" cy="1464600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9182BF3E-DF26-3DB7-10D0-B0632E07246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0957" y="532365"/>
            <a:ext cx="2222258" cy="1466073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D41B51CE-DCA2-0401-6866-45ECF692333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707" y="2660643"/>
            <a:ext cx="3013892" cy="2036996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B9907A41-0285-3546-9937-AC4B3C1B987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7564" y="1008211"/>
            <a:ext cx="2716297" cy="4409479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EA0AB8BB-D77F-1624-2F35-C1271A2991F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6336" y="1008211"/>
            <a:ext cx="2716297" cy="4409479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C3969522-BE8D-34FF-1F3B-DAF89B87C2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29301" y="4927295"/>
            <a:ext cx="3936526" cy="184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9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43BE2A2D-BCDB-07E3-32E1-BADE46F0E46A}"/>
              </a:ext>
            </a:extLst>
          </p:cNvPr>
          <p:cNvSpPr txBox="1"/>
          <p:nvPr/>
        </p:nvSpPr>
        <p:spPr>
          <a:xfrm>
            <a:off x="1556273" y="2365999"/>
            <a:ext cx="90794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Calibri" panose="020F0502020204030204" pitchFamily="34" charset="0"/>
                <a:cs typeface="Times New Roman (Hoofdtekst CS)"/>
              </a:rPr>
              <a:t>DE TRIBUS IMPOSTORIBUS</a:t>
            </a:r>
            <a:endParaRPr kumimoji="0" lang="nl-NL" sz="2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D5F27527-6245-E5EF-292C-B5761BD4D30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9856" y="99613"/>
            <a:ext cx="7620907" cy="631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58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43BE2A2D-BCDB-07E3-32E1-BADE46F0E46A}"/>
              </a:ext>
            </a:extLst>
          </p:cNvPr>
          <p:cNvSpPr txBox="1"/>
          <p:nvPr/>
        </p:nvSpPr>
        <p:spPr>
          <a:xfrm>
            <a:off x="1556273" y="2365999"/>
            <a:ext cx="90794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Calibri" panose="020F0502020204030204" pitchFamily="34" charset="0"/>
                <a:cs typeface="Times New Roman (Hoofdtekst CS)"/>
              </a:rPr>
              <a:t>DE TRIBUS IMPOSTORIBUS</a:t>
            </a:r>
            <a:endParaRPr kumimoji="0" lang="nl-NL" sz="2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80DCB23-474A-6357-F201-C46D5479952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8599" y="0"/>
            <a:ext cx="8087086" cy="648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57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43BE2A2D-BCDB-07E3-32E1-BADE46F0E46A}"/>
              </a:ext>
            </a:extLst>
          </p:cNvPr>
          <p:cNvSpPr txBox="1"/>
          <p:nvPr/>
        </p:nvSpPr>
        <p:spPr>
          <a:xfrm>
            <a:off x="1556273" y="2365999"/>
            <a:ext cx="90794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Calibri" panose="020F0502020204030204" pitchFamily="34" charset="0"/>
                <a:cs typeface="Times New Roman (Hoofdtekst CS)"/>
              </a:rPr>
              <a:t>DE TRIBUS IMPOSTORIBUS</a:t>
            </a:r>
            <a:endParaRPr kumimoji="0" lang="nl-NL" sz="2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F7299AB5-5F40-D1BF-99BB-09D19DCD2B7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9949" y="1257300"/>
            <a:ext cx="9053779" cy="376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766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72EE3A11-7939-9254-D8C5-53686A53B39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9306" y="320040"/>
            <a:ext cx="7772400" cy="581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850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1414DE10-CFC1-6A31-53D4-946B00F118B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4633" y="490134"/>
            <a:ext cx="7772400" cy="587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58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5E7A9B18-F1EC-B77D-FB64-98E85D49B88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8907" y="699113"/>
            <a:ext cx="8225802" cy="563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205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F5D3CB1-8FCC-F8B0-6C92-A892926BB85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799" y="627054"/>
            <a:ext cx="8173571" cy="555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42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6ACBF2FE-4CDC-4B05-5346-786E9D27924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8350" y="424064"/>
            <a:ext cx="8420100" cy="578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12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697C04B9-58B1-046E-DF6C-2ABDA9780A9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4139" y="4452231"/>
            <a:ext cx="2327589" cy="1597781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FD3F1AE1-DA50-2040-FF34-89A06109CDA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2134" y="2275014"/>
            <a:ext cx="2359594" cy="1890926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ABB5A3EC-F789-EFBF-98C5-F3B183F9AFE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5800" y="211556"/>
            <a:ext cx="2144265" cy="1777167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187E3D8-A0DF-1AA6-7DE5-BB524F8F8D3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1336" y="4452231"/>
            <a:ext cx="2471543" cy="1680210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92AA7A2C-FECA-68D6-939F-306AE34FE99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1336" y="2222833"/>
            <a:ext cx="2471543" cy="1869058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2EDCCD50-7CF5-5E61-7A43-A87D7E826A6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1336" y="211556"/>
            <a:ext cx="2376492" cy="177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34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43BE2A2D-BCDB-07E3-32E1-BADE46F0E46A}"/>
              </a:ext>
            </a:extLst>
          </p:cNvPr>
          <p:cNvSpPr txBox="1"/>
          <p:nvPr/>
        </p:nvSpPr>
        <p:spPr>
          <a:xfrm>
            <a:off x="1556273" y="2365999"/>
            <a:ext cx="90794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Calibri" panose="020F0502020204030204" pitchFamily="34" charset="0"/>
                <a:cs typeface="Times New Roman (Hoofdtekst CS)"/>
              </a:rPr>
              <a:t>DE TRIBUS IMPOSTORIBUS</a:t>
            </a:r>
            <a:endParaRPr kumimoji="0" lang="nl-NL" sz="2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EA0AB8BB-D77F-1624-2F35-C1271A2991F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622" y="1435932"/>
            <a:ext cx="1681721" cy="2730008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3D58661C-02CE-54F2-6C22-274CAF81401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4139" y="4452231"/>
            <a:ext cx="2327589" cy="1597781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05835E82-D7DB-A8FB-A914-8B58C26C85A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2134" y="2275014"/>
            <a:ext cx="2359594" cy="1890926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E269CE6C-D1DD-AF48-D53C-0A783FF581A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5800" y="211556"/>
            <a:ext cx="2144265" cy="1777167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B3FD1085-B9E1-037E-1575-7F04747EC37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1336" y="4452231"/>
            <a:ext cx="2471543" cy="168021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2FE564AE-933A-D3F8-84A7-F466809FB8F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1336" y="2222833"/>
            <a:ext cx="2471543" cy="1869058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BBCE0510-2EF4-A6D0-99AA-276B1A58A72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1336" y="211556"/>
            <a:ext cx="2376492" cy="1777167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F7C644B3-385C-D129-DA55-3CD12895181B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7671" y="1435932"/>
            <a:ext cx="1681721" cy="27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961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43BE2A2D-BCDB-07E3-32E1-BADE46F0E46A}"/>
              </a:ext>
            </a:extLst>
          </p:cNvPr>
          <p:cNvSpPr txBox="1"/>
          <p:nvPr/>
        </p:nvSpPr>
        <p:spPr>
          <a:xfrm>
            <a:off x="1556273" y="2365999"/>
            <a:ext cx="90794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Calibri" panose="020F0502020204030204" pitchFamily="34" charset="0"/>
                <a:cs typeface="Times New Roman (Hoofdtekst CS)"/>
              </a:rPr>
              <a:t>DE TRIBUS IMPOSTORIBUS</a:t>
            </a:r>
            <a:endParaRPr kumimoji="0" lang="nl-NL" sz="2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B9907A41-0285-3546-9937-AC4B3C1B987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7671" y="1435932"/>
            <a:ext cx="1681721" cy="2730008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EA0AB8BB-D77F-1624-2F35-C1271A2991F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622" y="1435932"/>
            <a:ext cx="1681721" cy="2730008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846361BA-A1EF-466C-2161-D0A5CA9D617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7342" y="612140"/>
            <a:ext cx="3734535" cy="4965700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9279073E-F47F-87B4-3B2E-4372D9BF7F3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4716" y="522558"/>
            <a:ext cx="3973714" cy="518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7532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43BE2A2D-BCDB-07E3-32E1-BADE46F0E46A}"/>
              </a:ext>
            </a:extLst>
          </p:cNvPr>
          <p:cNvSpPr txBox="1"/>
          <p:nvPr/>
        </p:nvSpPr>
        <p:spPr>
          <a:xfrm>
            <a:off x="1556273" y="2365999"/>
            <a:ext cx="90794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Calibri" panose="020F0502020204030204" pitchFamily="34" charset="0"/>
                <a:cs typeface="Times New Roman (Hoofdtekst CS)"/>
              </a:rPr>
              <a:t>DE TRIBUS IMPOSTORIBUS</a:t>
            </a:r>
            <a:endParaRPr kumimoji="0" lang="nl-NL" sz="2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EA0AB8BB-D77F-1624-2F35-C1271A2991F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4648" y="763516"/>
            <a:ext cx="2964240" cy="4811975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AF790EC5-2129-6ADD-BE4C-F30A00BC210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5186" y="763516"/>
            <a:ext cx="2964241" cy="481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0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Afbeelding 17">
            <a:extLst>
              <a:ext uri="{FF2B5EF4-FFF2-40B4-BE49-F238E27FC236}">
                <a16:creationId xmlns:a16="http://schemas.microsoft.com/office/drawing/2014/main" id="{EA0AB8BB-D77F-1624-2F35-C1271A2991F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0608" y="763517"/>
            <a:ext cx="2964240" cy="4811975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AF790EC5-2129-6ADD-BE4C-F30A00BC210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9020" y="763517"/>
            <a:ext cx="3132883" cy="508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45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43BE2A2D-BCDB-07E3-32E1-BADE46F0E46A}"/>
              </a:ext>
            </a:extLst>
          </p:cNvPr>
          <p:cNvSpPr txBox="1"/>
          <p:nvPr/>
        </p:nvSpPr>
        <p:spPr>
          <a:xfrm>
            <a:off x="1556273" y="2365999"/>
            <a:ext cx="90794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Calibri" panose="020F0502020204030204" pitchFamily="34" charset="0"/>
                <a:cs typeface="Times New Roman (Hoofdtekst CS)"/>
              </a:rPr>
              <a:t>DE TRIBUS IMPOSTORIBUS</a:t>
            </a:r>
            <a:endParaRPr kumimoji="0" lang="nl-NL" sz="2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0972B701-D901-B347-D423-D3E3A9ECA2A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5510" y="1273810"/>
            <a:ext cx="6819900" cy="449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2524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43BE2A2D-BCDB-07E3-32E1-BADE46F0E46A}"/>
              </a:ext>
            </a:extLst>
          </p:cNvPr>
          <p:cNvSpPr txBox="1"/>
          <p:nvPr/>
        </p:nvSpPr>
        <p:spPr>
          <a:xfrm>
            <a:off x="1556273" y="2365999"/>
            <a:ext cx="90794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Calibri" panose="020F0502020204030204" pitchFamily="34" charset="0"/>
                <a:cs typeface="Times New Roman (Hoofdtekst CS)"/>
              </a:rPr>
              <a:t>DE TRIBUS IMPOSTORIBUS</a:t>
            </a:r>
            <a:endParaRPr kumimoji="0" lang="nl-NL" sz="2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B9907A41-0285-3546-9937-AC4B3C1B987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7671" y="1435932"/>
            <a:ext cx="1681721" cy="2730008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EA0AB8BB-D77F-1624-2F35-C1271A2991F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622" y="1435932"/>
            <a:ext cx="1681721" cy="2730008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846361BA-A1EF-466C-2161-D0A5CA9D617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7342" y="612140"/>
            <a:ext cx="3734535" cy="4965700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9279073E-F47F-87B4-3B2E-4372D9BF7F3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4716" y="522558"/>
            <a:ext cx="3973714" cy="518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444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54C0164-5265-D63D-A793-1D082061EFA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2115" y="558790"/>
            <a:ext cx="3460392" cy="5096337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19F59B32-2CCC-26C3-CD92-A28CEA167AE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9493" y="558790"/>
            <a:ext cx="2415364" cy="507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2191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50A66A37-0476-CF13-579C-E17A9306C0C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5751" y="886130"/>
            <a:ext cx="2964240" cy="4811975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E61CF519-B12A-7528-4711-535B1D47C21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163" y="886130"/>
            <a:ext cx="3132883" cy="508574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1D9F91AF-83B1-54F4-023D-A10A239D2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564" y="1245507"/>
            <a:ext cx="3250816" cy="3674836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6AFA4596-820C-7A3E-2C13-4A454944472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6000"/>
          </a:blip>
          <a:stretch>
            <a:fillRect/>
          </a:stretch>
        </p:blipFill>
        <p:spPr>
          <a:xfrm>
            <a:off x="6118008" y="1113740"/>
            <a:ext cx="4609152" cy="449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4211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5C55E5C2-EB6C-F40B-D6E3-B6889D24672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4294" y="436518"/>
            <a:ext cx="8172791" cy="5903100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FF52FDD6-3A08-DB18-BED0-EB064AA42AFC}"/>
              </a:ext>
            </a:extLst>
          </p:cNvPr>
          <p:cNvSpPr txBox="1"/>
          <p:nvPr/>
        </p:nvSpPr>
        <p:spPr>
          <a:xfrm>
            <a:off x="624114" y="725714"/>
            <a:ext cx="14646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15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Einsiedeln</a:t>
            </a:r>
            <a:r>
              <a:rPr lang="nl-NL" sz="15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GB" sz="15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326 (1076</a:t>
            </a:r>
            <a:r>
              <a:rPr lang="nl-NL" sz="15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71303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5CEEF233-80F3-0587-9D2A-E6434F360247}"/>
              </a:ext>
            </a:extLst>
          </p:cNvPr>
          <p:cNvSpPr txBox="1"/>
          <p:nvPr/>
        </p:nvSpPr>
        <p:spPr>
          <a:xfrm>
            <a:off x="2090057" y="812800"/>
            <a:ext cx="8157029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Einsiedeln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Stiftsbibliothek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Codex 326 (1076)</a:t>
            </a:r>
          </a:p>
          <a:p>
            <a:pPr marL="342900" indent="-342900">
              <a:lnSpc>
                <a:spcPct val="114000"/>
              </a:lnSpc>
              <a:buFont typeface="Wingdings" pitchFamily="2" charset="2"/>
              <a:buChar char="ü"/>
            </a:pP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ff. 67r-97v</a:t>
            </a:r>
          </a:p>
          <a:p>
            <a:pPr marL="342900" indent="-342900">
              <a:lnSpc>
                <a:spcPct val="114000"/>
              </a:lnSpc>
              <a:buFont typeface="Wingdings" pitchFamily="2" charset="2"/>
              <a:buChar char="ü"/>
            </a:pP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9th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century</a:t>
            </a:r>
            <a:endParaRPr lang="nl-NL" sz="2100" dirty="0">
              <a:solidFill>
                <a:schemeClr val="bg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lnSpc>
                <a:spcPct val="114000"/>
              </a:lnSpc>
              <a:buFont typeface="Wingdings" pitchFamily="2" charset="2"/>
              <a:buChar char="ü"/>
            </a:pP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Origin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Reichenau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(?):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arrives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Einsiedeln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from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Pfäfers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daughter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of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Reichenau</a:t>
            </a:r>
            <a:endParaRPr lang="nl-NL" sz="2100" dirty="0">
              <a:solidFill>
                <a:schemeClr val="bg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lnSpc>
                <a:spcPct val="114000"/>
              </a:lnSpc>
              <a:buFont typeface="Wingdings" pitchFamily="2" charset="2"/>
              <a:buChar char="ü"/>
            </a:pP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Content:</a:t>
            </a:r>
          </a:p>
          <a:p>
            <a:pPr marL="800100" lvl="1" indent="-342900">
              <a:lnSpc>
                <a:spcPct val="114000"/>
              </a:lnSpc>
              <a:buFont typeface="Systeemlettertype regulier"/>
              <a:buChar char="—"/>
            </a:pP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Sylloge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Inscriptiones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Urbis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Romae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(ff. 67r-79r)</a:t>
            </a:r>
          </a:p>
          <a:p>
            <a:pPr marL="800100" lvl="1" indent="-342900">
              <a:lnSpc>
                <a:spcPct val="114000"/>
              </a:lnSpc>
              <a:buFont typeface="Systeemlettertype regulier"/>
              <a:buChar char="—"/>
            </a:pP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Itineraria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Urbis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Romae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(ff. 79v-85r)</a:t>
            </a:r>
          </a:p>
          <a:p>
            <a:pPr marL="800100" lvl="1" indent="-342900">
              <a:lnSpc>
                <a:spcPct val="114000"/>
              </a:lnSpc>
              <a:buFont typeface="Systeemlettertype regulier"/>
              <a:buChar char="—"/>
            </a:pP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Descriptio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Murorum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Urbis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Romae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(ff. 85r-86r)</a:t>
            </a:r>
          </a:p>
          <a:p>
            <a:pPr marL="800100" lvl="1" indent="-342900">
              <a:lnSpc>
                <a:spcPct val="114000"/>
              </a:lnSpc>
              <a:buFont typeface="Systeemlettertype regulier"/>
              <a:buChar char="—"/>
            </a:pP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Ordo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Romanus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23 (ff. 86v-88v)</a:t>
            </a:r>
          </a:p>
          <a:p>
            <a:pPr marL="800100" lvl="1" indent="-342900">
              <a:lnSpc>
                <a:spcPct val="114000"/>
              </a:lnSpc>
              <a:buFont typeface="Systeemlettertype regulier"/>
              <a:buChar char="—"/>
            </a:pP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Anthologia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(ff. 88v-97v)</a:t>
            </a:r>
          </a:p>
        </p:txBody>
      </p:sp>
    </p:spTree>
    <p:extLst>
      <p:ext uri="{BB962C8B-B14F-4D97-AF65-F5344CB8AC3E}">
        <p14:creationId xmlns:p14="http://schemas.microsoft.com/office/powerpoint/2010/main" val="36482528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5CEEF233-80F3-0587-9D2A-E6434F360247}"/>
              </a:ext>
            </a:extLst>
          </p:cNvPr>
          <p:cNvSpPr txBox="1"/>
          <p:nvPr/>
        </p:nvSpPr>
        <p:spPr>
          <a:xfrm>
            <a:off x="2090057" y="812800"/>
            <a:ext cx="9100457" cy="5950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Einsiedeln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Stiftsbibliothek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Codex 326 (1076)</a:t>
            </a:r>
          </a:p>
          <a:p>
            <a:pPr marL="342900" indent="-342900">
              <a:lnSpc>
                <a:spcPct val="114000"/>
              </a:lnSpc>
              <a:buFont typeface="Wingdings" pitchFamily="2" charset="2"/>
              <a:buChar char="ü"/>
            </a:pP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Sylloge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Inscriptiones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Urbis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Romae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(ff. 67r-79r):</a:t>
            </a:r>
          </a:p>
          <a:p>
            <a:pPr marL="800100" lvl="1" indent="-342900">
              <a:lnSpc>
                <a:spcPct val="114000"/>
              </a:lnSpc>
              <a:buFont typeface="Systeemlettertype regulier"/>
              <a:buChar char="—"/>
            </a:pP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walking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tour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switching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from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outsides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insides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of Rome but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apparently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always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heading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towards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churches</a:t>
            </a:r>
            <a:endParaRPr lang="nl-NL" sz="2100" dirty="0">
              <a:solidFill>
                <a:schemeClr val="bg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>
              <a:lnSpc>
                <a:spcPct val="114000"/>
              </a:lnSpc>
              <a:buFont typeface="Systeemlettertype regulier"/>
              <a:buChar char="—"/>
            </a:pP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two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inscriptions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Greek</a:t>
            </a:r>
            <a:endParaRPr lang="nl-NL" sz="2100" dirty="0">
              <a:solidFill>
                <a:schemeClr val="bg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>
              <a:lnSpc>
                <a:spcPct val="114000"/>
              </a:lnSpc>
              <a:buFont typeface="Systeemlettertype regulier"/>
              <a:buChar char="—"/>
            </a:pP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four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inscriptions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from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Pavia</a:t>
            </a:r>
            <a:endParaRPr lang="nl-NL" sz="2100" dirty="0">
              <a:solidFill>
                <a:schemeClr val="bg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lnSpc>
                <a:spcPct val="114000"/>
              </a:lnSpc>
              <a:buFont typeface="Wingdings" pitchFamily="2" charset="2"/>
              <a:buChar char="ü"/>
            </a:pP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Itineraria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Urbis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Romae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(ff. 79v-85r)</a:t>
            </a:r>
          </a:p>
          <a:p>
            <a:pPr marL="800100" lvl="1" indent="-342900">
              <a:lnSpc>
                <a:spcPct val="114000"/>
              </a:lnSpc>
              <a:buFont typeface="Systeemlettertype regulier"/>
              <a:buChar char="—"/>
            </a:pP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twelve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walking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routes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mostly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through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Rome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following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some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processional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routes</a:t>
            </a:r>
          </a:p>
          <a:p>
            <a:pPr marL="342900" indent="-342900">
              <a:lnSpc>
                <a:spcPct val="114000"/>
              </a:lnSpc>
              <a:buFont typeface="Wingdings" pitchFamily="2" charset="2"/>
              <a:buChar char="ü"/>
            </a:pP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Descriptio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Murorum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Urbis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Romae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(ff. 85r-86r)</a:t>
            </a:r>
          </a:p>
          <a:p>
            <a:pPr marL="800100" lvl="1" indent="-342900">
              <a:lnSpc>
                <a:spcPct val="114000"/>
              </a:lnSpc>
              <a:buFont typeface="Systeemlettertype regulier"/>
              <a:buChar char="—"/>
            </a:pP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statistical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walk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alongside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wall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i.e.,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around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Rome,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from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Porta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Scti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Petri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clockwise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adding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Hadrianum</a:t>
            </a:r>
            <a:endParaRPr lang="nl-NL" sz="2100" dirty="0">
              <a:solidFill>
                <a:schemeClr val="bg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lnSpc>
                <a:spcPct val="114000"/>
              </a:lnSpc>
              <a:buFont typeface="Wingdings" pitchFamily="2" charset="2"/>
              <a:buChar char="ü"/>
            </a:pP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Ordo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Romanus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23 (ff. 86v-88v)</a:t>
            </a:r>
          </a:p>
          <a:p>
            <a:pPr marL="800100" lvl="1" indent="-342900">
              <a:lnSpc>
                <a:spcPct val="114000"/>
              </a:lnSpc>
              <a:buFont typeface="Systeemlettertype regulier"/>
              <a:buChar char="—"/>
            </a:pP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processions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from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Maundy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Thursday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Holy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Saturday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between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churches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of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Lateran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Jerusalem (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now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S.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Croce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Gerusalemme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31268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5CEEF233-80F3-0587-9D2A-E6434F360247}"/>
              </a:ext>
            </a:extLst>
          </p:cNvPr>
          <p:cNvSpPr txBox="1"/>
          <p:nvPr/>
        </p:nvSpPr>
        <p:spPr>
          <a:xfrm>
            <a:off x="2090057" y="812800"/>
            <a:ext cx="9100457" cy="4845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Einsiedeln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Stiftsbibliothek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Codex 326 (1076)</a:t>
            </a:r>
          </a:p>
          <a:p>
            <a:pPr marL="342900" indent="-342900">
              <a:lnSpc>
                <a:spcPct val="114000"/>
              </a:lnSpc>
              <a:buFont typeface="Wingdings" pitchFamily="2" charset="2"/>
              <a:buChar char="ü"/>
            </a:pP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Anthologia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(ff. 88v-97v)</a:t>
            </a:r>
          </a:p>
          <a:p>
            <a:pPr marL="800100" lvl="1" indent="-342900">
              <a:lnSpc>
                <a:spcPct val="114000"/>
              </a:lnSpc>
              <a:buFont typeface="Systeemlettertype regulier"/>
              <a:buChar char="—"/>
            </a:pP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Riddle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Poem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on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black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white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knights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(ff. 88v-89r)</a:t>
            </a:r>
          </a:p>
          <a:p>
            <a:pPr marL="800100" lvl="1" indent="-342900">
              <a:lnSpc>
                <a:spcPct val="114000"/>
              </a:lnSpc>
              <a:buFont typeface="Systeemlettertype regulier"/>
              <a:buChar char="—"/>
            </a:pP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Monastica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erumnis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XII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Herculis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(ff. 89r-89v)</a:t>
            </a:r>
          </a:p>
          <a:p>
            <a:pPr marL="800100" lvl="1" indent="-342900">
              <a:lnSpc>
                <a:spcPct val="114000"/>
              </a:lnSpc>
              <a:buFont typeface="Systeemlettertype regulier"/>
              <a:buChar char="—"/>
            </a:pP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Conflictus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versis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hiemis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(ff. 89v-91r)</a:t>
            </a:r>
          </a:p>
          <a:p>
            <a:pPr marL="800100" lvl="1" indent="-342900">
              <a:lnSpc>
                <a:spcPct val="114000"/>
              </a:lnSpc>
              <a:buFont typeface="Systeemlettertype regulier"/>
              <a:buChar char="—"/>
            </a:pP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Iustius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invidia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nihil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 (f. 91r)</a:t>
            </a:r>
          </a:p>
          <a:p>
            <a:pPr marL="800100" lvl="1" indent="-342900">
              <a:lnSpc>
                <a:spcPct val="114000"/>
              </a:lnSpc>
              <a:buFont typeface="Systeemlettertype regulier"/>
              <a:buChar char="—"/>
            </a:pP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Titiro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tu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fido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recubans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 (f. 91r)</a:t>
            </a:r>
          </a:p>
          <a:p>
            <a:pPr marL="800100" lvl="1" indent="-342900">
              <a:lnSpc>
                <a:spcPct val="114000"/>
              </a:lnSpc>
              <a:buFont typeface="Systeemlettertype regulier"/>
              <a:buChar char="—"/>
            </a:pP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Anima pro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diversis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actibus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 (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Isidorus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prose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ff. 91r-91v)</a:t>
            </a:r>
          </a:p>
          <a:p>
            <a:pPr marL="800100" lvl="1" indent="-342900">
              <a:lnSpc>
                <a:spcPct val="114000"/>
              </a:lnSpc>
              <a:buFont typeface="Systeemlettertype regulier"/>
              <a:buChar char="—"/>
            </a:pP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Septitianum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Martialis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V.89 slot; m. </a:t>
            </a:r>
            <a:r>
              <a:rPr lang="nl-NL" sz="2100" i="1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probatio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f. 91v)</a:t>
            </a:r>
          </a:p>
          <a:p>
            <a:pPr marL="800100" lvl="1" indent="-342900">
              <a:lnSpc>
                <a:spcPct val="114000"/>
              </a:lnSpc>
              <a:buFont typeface="Systeemlettertype regulier"/>
              <a:buChar char="—"/>
            </a:pP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Dittochaeum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Prudentii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(ff. 91v-97v)</a:t>
            </a:r>
          </a:p>
          <a:p>
            <a:pPr marL="800100" lvl="1" indent="-342900">
              <a:lnSpc>
                <a:spcPct val="114000"/>
              </a:lnSpc>
              <a:buFont typeface="Systeemlettertype regulier"/>
              <a:buChar char="—"/>
            </a:pP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Epitaphium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Geroldi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(f. 97v)</a:t>
            </a:r>
          </a:p>
          <a:p>
            <a:pPr marL="800100" lvl="1" indent="-342900">
              <a:lnSpc>
                <a:spcPct val="114000"/>
              </a:lnSpc>
              <a:buFont typeface="Systeemlettertype regulier"/>
              <a:buChar char="—"/>
            </a:pP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Epitaphium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Bernaldi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(f. 97v, incomplete)</a:t>
            </a:r>
          </a:p>
        </p:txBody>
      </p:sp>
    </p:spTree>
    <p:extLst>
      <p:ext uri="{BB962C8B-B14F-4D97-AF65-F5344CB8AC3E}">
        <p14:creationId xmlns:p14="http://schemas.microsoft.com/office/powerpoint/2010/main" val="601411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791DF6BB-B671-694B-66D9-808588C57E7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4120" y="507999"/>
            <a:ext cx="8305104" cy="563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771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3CF2B402-1041-BCA8-4998-B2028598F45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8592" y="203200"/>
            <a:ext cx="4210436" cy="6096776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791DF6BB-B671-694B-66D9-808588C57E7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148" y="1222829"/>
            <a:ext cx="5089016" cy="345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8365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A801DC85-A12B-1E8C-4413-4C277B00B99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5278" y="1091292"/>
            <a:ext cx="9382094" cy="3669393"/>
          </a:xfrm>
          <a:prstGeom prst="rect">
            <a:avLst/>
          </a:prstGeom>
        </p:spPr>
      </p:pic>
      <p:sp>
        <p:nvSpPr>
          <p:cNvPr id="7" name="Kader 6">
            <a:extLst>
              <a:ext uri="{FF2B5EF4-FFF2-40B4-BE49-F238E27FC236}">
                <a16:creationId xmlns:a16="http://schemas.microsoft.com/office/drawing/2014/main" id="{808C7B6E-8634-00F9-79F7-578ECC91CC40}"/>
              </a:ext>
            </a:extLst>
          </p:cNvPr>
          <p:cNvSpPr/>
          <p:nvPr/>
        </p:nvSpPr>
        <p:spPr>
          <a:xfrm>
            <a:off x="1959429" y="1091292"/>
            <a:ext cx="8186057" cy="461737"/>
          </a:xfrm>
          <a:prstGeom prst="frame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rgbClr val="C00000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9E957D15-8C22-AA0A-ED3B-C6C6B6205A13}"/>
              </a:ext>
            </a:extLst>
          </p:cNvPr>
          <p:cNvCxnSpPr/>
          <p:nvPr/>
        </p:nvCxnSpPr>
        <p:spPr>
          <a:xfrm>
            <a:off x="2090057" y="1322160"/>
            <a:ext cx="788125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Kader 20">
            <a:extLst>
              <a:ext uri="{FF2B5EF4-FFF2-40B4-BE49-F238E27FC236}">
                <a16:creationId xmlns:a16="http://schemas.microsoft.com/office/drawing/2014/main" id="{E6E33350-EA29-5E14-C63A-81C6DD028929}"/>
              </a:ext>
            </a:extLst>
          </p:cNvPr>
          <p:cNvSpPr/>
          <p:nvPr/>
        </p:nvSpPr>
        <p:spPr>
          <a:xfrm>
            <a:off x="6807200" y="1494292"/>
            <a:ext cx="653142" cy="348342"/>
          </a:xfrm>
          <a:prstGeom prst="fram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2" name="Kader 21">
            <a:extLst>
              <a:ext uri="{FF2B5EF4-FFF2-40B4-BE49-F238E27FC236}">
                <a16:creationId xmlns:a16="http://schemas.microsoft.com/office/drawing/2014/main" id="{ABBE544E-7CBC-ABF8-BF5C-97FC79CED458}"/>
              </a:ext>
            </a:extLst>
          </p:cNvPr>
          <p:cNvSpPr/>
          <p:nvPr/>
        </p:nvSpPr>
        <p:spPr>
          <a:xfrm>
            <a:off x="1966689" y="1473203"/>
            <a:ext cx="653142" cy="348342"/>
          </a:xfrm>
          <a:prstGeom prst="fram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CD962A74-BC22-CE9B-38A7-9F36323F01FD}"/>
              </a:ext>
            </a:extLst>
          </p:cNvPr>
          <p:cNvCxnSpPr>
            <a:cxnSpLocks/>
          </p:cNvCxnSpPr>
          <p:nvPr/>
        </p:nvCxnSpPr>
        <p:spPr>
          <a:xfrm>
            <a:off x="6255657" y="1322160"/>
            <a:ext cx="0" cy="343852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Kader 25">
            <a:extLst>
              <a:ext uri="{FF2B5EF4-FFF2-40B4-BE49-F238E27FC236}">
                <a16:creationId xmlns:a16="http://schemas.microsoft.com/office/drawing/2014/main" id="{204EB40C-53A5-24DD-75F5-8E340008272D}"/>
              </a:ext>
            </a:extLst>
          </p:cNvPr>
          <p:cNvSpPr/>
          <p:nvPr/>
        </p:nvSpPr>
        <p:spPr>
          <a:xfrm>
            <a:off x="4426857" y="2685143"/>
            <a:ext cx="3425372" cy="356279"/>
          </a:xfrm>
          <a:prstGeom prst="fram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7" name="Kader 26">
            <a:extLst>
              <a:ext uri="{FF2B5EF4-FFF2-40B4-BE49-F238E27FC236}">
                <a16:creationId xmlns:a16="http://schemas.microsoft.com/office/drawing/2014/main" id="{4C70228C-3549-6676-2BBF-1C6CC68C3488}"/>
              </a:ext>
            </a:extLst>
          </p:cNvPr>
          <p:cNvSpPr/>
          <p:nvPr/>
        </p:nvSpPr>
        <p:spPr>
          <a:xfrm>
            <a:off x="4426857" y="3272963"/>
            <a:ext cx="3606800" cy="356279"/>
          </a:xfrm>
          <a:prstGeom prst="fram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8" name="Kader 27">
            <a:extLst>
              <a:ext uri="{FF2B5EF4-FFF2-40B4-BE49-F238E27FC236}">
                <a16:creationId xmlns:a16="http://schemas.microsoft.com/office/drawing/2014/main" id="{E30DC0FF-DC27-DA47-7BE8-22B4E6620CAE}"/>
              </a:ext>
            </a:extLst>
          </p:cNvPr>
          <p:cNvSpPr/>
          <p:nvPr/>
        </p:nvSpPr>
        <p:spPr>
          <a:xfrm>
            <a:off x="5283200" y="3586388"/>
            <a:ext cx="2293258" cy="356279"/>
          </a:xfrm>
          <a:prstGeom prst="fram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cxnSp>
        <p:nvCxnSpPr>
          <p:cNvPr id="30" name="Rechte verbindingslijn met pijl 29">
            <a:extLst>
              <a:ext uri="{FF2B5EF4-FFF2-40B4-BE49-F238E27FC236}">
                <a16:creationId xmlns:a16="http://schemas.microsoft.com/office/drawing/2014/main" id="{92299B95-8437-8F9F-CE96-BDFC5D18D6D5}"/>
              </a:ext>
            </a:extLst>
          </p:cNvPr>
          <p:cNvCxnSpPr/>
          <p:nvPr/>
        </p:nvCxnSpPr>
        <p:spPr>
          <a:xfrm flipH="1">
            <a:off x="5283200" y="1669143"/>
            <a:ext cx="97245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E2F12001-A41B-FCB2-A9CC-40CAD24940F7}"/>
              </a:ext>
            </a:extLst>
          </p:cNvPr>
          <p:cNvCxnSpPr/>
          <p:nvPr/>
        </p:nvCxnSpPr>
        <p:spPr>
          <a:xfrm flipH="1">
            <a:off x="5283200" y="1966686"/>
            <a:ext cx="97245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met pijl 31">
            <a:extLst>
              <a:ext uri="{FF2B5EF4-FFF2-40B4-BE49-F238E27FC236}">
                <a16:creationId xmlns:a16="http://schemas.microsoft.com/office/drawing/2014/main" id="{B992BC57-4EA4-45CD-2830-144EBFBDFB53}"/>
              </a:ext>
            </a:extLst>
          </p:cNvPr>
          <p:cNvCxnSpPr/>
          <p:nvPr/>
        </p:nvCxnSpPr>
        <p:spPr>
          <a:xfrm flipH="1">
            <a:off x="5261430" y="2278743"/>
            <a:ext cx="97245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met pijl 32">
            <a:extLst>
              <a:ext uri="{FF2B5EF4-FFF2-40B4-BE49-F238E27FC236}">
                <a16:creationId xmlns:a16="http://schemas.microsoft.com/office/drawing/2014/main" id="{E8B10DC0-5CF0-F6EE-FCCF-46D5B0C967B3}"/>
              </a:ext>
            </a:extLst>
          </p:cNvPr>
          <p:cNvCxnSpPr/>
          <p:nvPr/>
        </p:nvCxnSpPr>
        <p:spPr>
          <a:xfrm flipH="1">
            <a:off x="5275944" y="2852057"/>
            <a:ext cx="97245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met pijl 33">
            <a:extLst>
              <a:ext uri="{FF2B5EF4-FFF2-40B4-BE49-F238E27FC236}">
                <a16:creationId xmlns:a16="http://schemas.microsoft.com/office/drawing/2014/main" id="{1DCDBF4A-8C5D-D4CF-8F72-34644A8A5CC0}"/>
              </a:ext>
            </a:extLst>
          </p:cNvPr>
          <p:cNvCxnSpPr/>
          <p:nvPr/>
        </p:nvCxnSpPr>
        <p:spPr>
          <a:xfrm flipH="1">
            <a:off x="5275944" y="2569029"/>
            <a:ext cx="97245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met pijl 34">
            <a:extLst>
              <a:ext uri="{FF2B5EF4-FFF2-40B4-BE49-F238E27FC236}">
                <a16:creationId xmlns:a16="http://schemas.microsoft.com/office/drawing/2014/main" id="{91F51BDC-4B1E-35B4-16CE-7C17FF93B47E}"/>
              </a:ext>
            </a:extLst>
          </p:cNvPr>
          <p:cNvCxnSpPr/>
          <p:nvPr/>
        </p:nvCxnSpPr>
        <p:spPr>
          <a:xfrm flipH="1">
            <a:off x="5275944" y="3156857"/>
            <a:ext cx="97245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CCBAEC39-7199-2581-5641-7EA829CC0979}"/>
              </a:ext>
            </a:extLst>
          </p:cNvPr>
          <p:cNvCxnSpPr/>
          <p:nvPr/>
        </p:nvCxnSpPr>
        <p:spPr>
          <a:xfrm flipH="1">
            <a:off x="5254171" y="3429000"/>
            <a:ext cx="97245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84DE9B28-EF9C-C22D-578B-7AC58E8FECA9}"/>
              </a:ext>
            </a:extLst>
          </p:cNvPr>
          <p:cNvCxnSpPr/>
          <p:nvPr/>
        </p:nvCxnSpPr>
        <p:spPr>
          <a:xfrm flipH="1">
            <a:off x="5326743" y="3764527"/>
            <a:ext cx="97245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met pijl 37">
            <a:extLst>
              <a:ext uri="{FF2B5EF4-FFF2-40B4-BE49-F238E27FC236}">
                <a16:creationId xmlns:a16="http://schemas.microsoft.com/office/drawing/2014/main" id="{356E22EA-5CFB-5DC6-06C0-4E170CB81AC6}"/>
              </a:ext>
            </a:extLst>
          </p:cNvPr>
          <p:cNvCxnSpPr/>
          <p:nvPr/>
        </p:nvCxnSpPr>
        <p:spPr>
          <a:xfrm flipH="1">
            <a:off x="5326742" y="3978953"/>
            <a:ext cx="97245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CB046DD3-AD5D-D9B5-2845-1C283927EA9E}"/>
              </a:ext>
            </a:extLst>
          </p:cNvPr>
          <p:cNvCxnSpPr/>
          <p:nvPr/>
        </p:nvCxnSpPr>
        <p:spPr>
          <a:xfrm flipH="1">
            <a:off x="5275944" y="4310743"/>
            <a:ext cx="97245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met pijl 39">
            <a:extLst>
              <a:ext uri="{FF2B5EF4-FFF2-40B4-BE49-F238E27FC236}">
                <a16:creationId xmlns:a16="http://schemas.microsoft.com/office/drawing/2014/main" id="{728DDC8A-74E5-E210-E548-B6B38A3C9D64}"/>
              </a:ext>
            </a:extLst>
          </p:cNvPr>
          <p:cNvCxnSpPr/>
          <p:nvPr/>
        </p:nvCxnSpPr>
        <p:spPr>
          <a:xfrm flipH="1">
            <a:off x="5283200" y="4608286"/>
            <a:ext cx="97245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met pijl 40">
            <a:extLst>
              <a:ext uri="{FF2B5EF4-FFF2-40B4-BE49-F238E27FC236}">
                <a16:creationId xmlns:a16="http://schemas.microsoft.com/office/drawing/2014/main" id="{CFC07827-5640-69FA-F733-4A045498F295}"/>
              </a:ext>
            </a:extLst>
          </p:cNvPr>
          <p:cNvCxnSpPr>
            <a:cxnSpLocks/>
          </p:cNvCxnSpPr>
          <p:nvPr/>
        </p:nvCxnSpPr>
        <p:spPr>
          <a:xfrm>
            <a:off x="6262913" y="1676740"/>
            <a:ext cx="725714" cy="210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met pijl 42">
            <a:extLst>
              <a:ext uri="{FF2B5EF4-FFF2-40B4-BE49-F238E27FC236}">
                <a16:creationId xmlns:a16="http://schemas.microsoft.com/office/drawing/2014/main" id="{59F92A15-4D43-3C82-883C-26A5CFC7E802}"/>
              </a:ext>
            </a:extLst>
          </p:cNvPr>
          <p:cNvCxnSpPr>
            <a:cxnSpLocks/>
          </p:cNvCxnSpPr>
          <p:nvPr/>
        </p:nvCxnSpPr>
        <p:spPr>
          <a:xfrm>
            <a:off x="6284687" y="3177029"/>
            <a:ext cx="725714" cy="210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43">
            <a:extLst>
              <a:ext uri="{FF2B5EF4-FFF2-40B4-BE49-F238E27FC236}">
                <a16:creationId xmlns:a16="http://schemas.microsoft.com/office/drawing/2014/main" id="{D93C19FB-A14A-BAB9-18A3-927D5932BF16}"/>
              </a:ext>
            </a:extLst>
          </p:cNvPr>
          <p:cNvCxnSpPr>
            <a:cxnSpLocks/>
          </p:cNvCxnSpPr>
          <p:nvPr/>
        </p:nvCxnSpPr>
        <p:spPr>
          <a:xfrm>
            <a:off x="6233887" y="1981531"/>
            <a:ext cx="725714" cy="210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met pijl 44">
            <a:extLst>
              <a:ext uri="{FF2B5EF4-FFF2-40B4-BE49-F238E27FC236}">
                <a16:creationId xmlns:a16="http://schemas.microsoft.com/office/drawing/2014/main" id="{D2889AAF-87EF-881F-AEF6-3B9D104FDBA0}"/>
              </a:ext>
            </a:extLst>
          </p:cNvPr>
          <p:cNvCxnSpPr>
            <a:cxnSpLocks/>
          </p:cNvCxnSpPr>
          <p:nvPr/>
        </p:nvCxnSpPr>
        <p:spPr>
          <a:xfrm>
            <a:off x="6255657" y="4078265"/>
            <a:ext cx="725714" cy="210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met pijl 45">
            <a:extLst>
              <a:ext uri="{FF2B5EF4-FFF2-40B4-BE49-F238E27FC236}">
                <a16:creationId xmlns:a16="http://schemas.microsoft.com/office/drawing/2014/main" id="{71F0B421-2D9A-0887-6B3A-63C344C4D906}"/>
              </a:ext>
            </a:extLst>
          </p:cNvPr>
          <p:cNvCxnSpPr>
            <a:cxnSpLocks/>
          </p:cNvCxnSpPr>
          <p:nvPr/>
        </p:nvCxnSpPr>
        <p:spPr>
          <a:xfrm>
            <a:off x="6262913" y="2286322"/>
            <a:ext cx="725714" cy="210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met pijl 46">
            <a:extLst>
              <a:ext uri="{FF2B5EF4-FFF2-40B4-BE49-F238E27FC236}">
                <a16:creationId xmlns:a16="http://schemas.microsoft.com/office/drawing/2014/main" id="{641E44DE-135A-2297-522B-1527645A9FBC}"/>
              </a:ext>
            </a:extLst>
          </p:cNvPr>
          <p:cNvCxnSpPr>
            <a:cxnSpLocks/>
          </p:cNvCxnSpPr>
          <p:nvPr/>
        </p:nvCxnSpPr>
        <p:spPr>
          <a:xfrm>
            <a:off x="6262913" y="4341445"/>
            <a:ext cx="725714" cy="210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met pijl 47">
            <a:extLst>
              <a:ext uri="{FF2B5EF4-FFF2-40B4-BE49-F238E27FC236}">
                <a16:creationId xmlns:a16="http://schemas.microsoft.com/office/drawing/2014/main" id="{8DB8E890-8C4E-A9EA-51D3-FF82C01D4A78}"/>
              </a:ext>
            </a:extLst>
          </p:cNvPr>
          <p:cNvCxnSpPr>
            <a:cxnSpLocks/>
          </p:cNvCxnSpPr>
          <p:nvPr/>
        </p:nvCxnSpPr>
        <p:spPr>
          <a:xfrm>
            <a:off x="6262913" y="2591113"/>
            <a:ext cx="725714" cy="210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>
            <a:extLst>
              <a:ext uri="{FF2B5EF4-FFF2-40B4-BE49-F238E27FC236}">
                <a16:creationId xmlns:a16="http://schemas.microsoft.com/office/drawing/2014/main" id="{C28189AB-A262-6559-C109-8E4BCC0F305D}"/>
              </a:ext>
            </a:extLst>
          </p:cNvPr>
          <p:cNvCxnSpPr>
            <a:cxnSpLocks/>
          </p:cNvCxnSpPr>
          <p:nvPr/>
        </p:nvCxnSpPr>
        <p:spPr>
          <a:xfrm>
            <a:off x="6226628" y="4642868"/>
            <a:ext cx="725714" cy="210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52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22" grpId="0" animBg="1"/>
      <p:bldP spid="26" grpId="0" animBg="1"/>
      <p:bldP spid="27" grpId="0" animBg="1"/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43BE2A2D-BCDB-07E3-32E1-BADE46F0E46A}"/>
              </a:ext>
            </a:extLst>
          </p:cNvPr>
          <p:cNvSpPr txBox="1"/>
          <p:nvPr/>
        </p:nvSpPr>
        <p:spPr>
          <a:xfrm>
            <a:off x="1556273" y="2365999"/>
            <a:ext cx="90794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Calibri" panose="020F0502020204030204" pitchFamily="34" charset="0"/>
                <a:cs typeface="Times New Roman (Hoofdtekst CS)"/>
              </a:rPr>
              <a:t>DE TRIBUS IMPOSTORIBUS</a:t>
            </a:r>
            <a:endParaRPr kumimoji="0" lang="nl-NL" sz="2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0972B701-D901-B347-D423-D3E3A9ECA2A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5510" y="1273810"/>
            <a:ext cx="2602230" cy="1716749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0AF1348D-270B-7352-6ED1-F777576FFC6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4785" y="1273809"/>
            <a:ext cx="3566838" cy="1716749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C177733F-63DA-5AAD-27C0-5EDE2FEBB6B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3734" y="3317110"/>
            <a:ext cx="7153276" cy="297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1806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791DF6BB-B671-694B-66D9-808588C57E7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4120" y="507999"/>
            <a:ext cx="8305104" cy="5631543"/>
          </a:xfrm>
          <a:prstGeom prst="rect">
            <a:avLst/>
          </a:prstGeom>
        </p:spPr>
      </p:pic>
      <p:sp>
        <p:nvSpPr>
          <p:cNvPr id="2" name="Kader 1">
            <a:extLst>
              <a:ext uri="{FF2B5EF4-FFF2-40B4-BE49-F238E27FC236}">
                <a16:creationId xmlns:a16="http://schemas.microsoft.com/office/drawing/2014/main" id="{5FF088F7-6E0C-72DF-E13B-EAD47F8D0331}"/>
              </a:ext>
            </a:extLst>
          </p:cNvPr>
          <p:cNvSpPr/>
          <p:nvPr/>
        </p:nvSpPr>
        <p:spPr>
          <a:xfrm>
            <a:off x="3004457" y="899886"/>
            <a:ext cx="508000" cy="348343"/>
          </a:xfrm>
          <a:prstGeom prst="fram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3" name="Kader 2">
            <a:extLst>
              <a:ext uri="{FF2B5EF4-FFF2-40B4-BE49-F238E27FC236}">
                <a16:creationId xmlns:a16="http://schemas.microsoft.com/office/drawing/2014/main" id="{98EDE36B-17E6-06BF-3D06-3880D4D59A8B}"/>
              </a:ext>
            </a:extLst>
          </p:cNvPr>
          <p:cNvSpPr/>
          <p:nvPr/>
        </p:nvSpPr>
        <p:spPr>
          <a:xfrm>
            <a:off x="7146783" y="3635829"/>
            <a:ext cx="508000" cy="348343"/>
          </a:xfrm>
          <a:prstGeom prst="fram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4" name="Kader 3">
            <a:extLst>
              <a:ext uri="{FF2B5EF4-FFF2-40B4-BE49-F238E27FC236}">
                <a16:creationId xmlns:a16="http://schemas.microsoft.com/office/drawing/2014/main" id="{8500B254-86DC-0BC6-CA9F-83A854948B7F}"/>
              </a:ext>
            </a:extLst>
          </p:cNvPr>
          <p:cNvSpPr/>
          <p:nvPr/>
        </p:nvSpPr>
        <p:spPr>
          <a:xfrm>
            <a:off x="6627897" y="914401"/>
            <a:ext cx="508000" cy="348343"/>
          </a:xfrm>
          <a:prstGeom prst="fram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5" name="Kader 4">
            <a:extLst>
              <a:ext uri="{FF2B5EF4-FFF2-40B4-BE49-F238E27FC236}">
                <a16:creationId xmlns:a16="http://schemas.microsoft.com/office/drawing/2014/main" id="{7A5F12F3-E6EC-0989-8F9F-B9A3D8D10CA1}"/>
              </a:ext>
            </a:extLst>
          </p:cNvPr>
          <p:cNvSpPr/>
          <p:nvPr/>
        </p:nvSpPr>
        <p:spPr>
          <a:xfrm>
            <a:off x="3062513" y="3585029"/>
            <a:ext cx="1349829" cy="348343"/>
          </a:xfrm>
          <a:prstGeom prst="fram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5653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4B6378CC-5540-3F05-197B-DFBE4943376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799" y="741437"/>
            <a:ext cx="8959001" cy="4803020"/>
          </a:xfrm>
          <a:prstGeom prst="rect">
            <a:avLst/>
          </a:prstGeom>
        </p:spPr>
      </p:pic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890F0361-2A53-0600-3318-F0AE5DF0BF43}"/>
              </a:ext>
            </a:extLst>
          </p:cNvPr>
          <p:cNvCxnSpPr/>
          <p:nvPr/>
        </p:nvCxnSpPr>
        <p:spPr>
          <a:xfrm>
            <a:off x="8723086" y="1378857"/>
            <a:ext cx="0" cy="341085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DF0DBBFB-E5B8-A17F-3D54-8394E822BA9C}"/>
              </a:ext>
            </a:extLst>
          </p:cNvPr>
          <p:cNvCxnSpPr>
            <a:cxnSpLocks/>
          </p:cNvCxnSpPr>
          <p:nvPr/>
        </p:nvCxnSpPr>
        <p:spPr>
          <a:xfrm>
            <a:off x="5196114" y="4796971"/>
            <a:ext cx="352697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8713FAEB-2D9F-F84D-8F8A-2CB226B653CC}"/>
              </a:ext>
            </a:extLst>
          </p:cNvPr>
          <p:cNvCxnSpPr>
            <a:cxnSpLocks/>
          </p:cNvCxnSpPr>
          <p:nvPr/>
        </p:nvCxnSpPr>
        <p:spPr>
          <a:xfrm>
            <a:off x="5174343" y="1378857"/>
            <a:ext cx="0" cy="341811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66ACA230-A265-ABD4-CA47-2F5787F176FB}"/>
              </a:ext>
            </a:extLst>
          </p:cNvPr>
          <p:cNvCxnSpPr/>
          <p:nvPr/>
        </p:nvCxnSpPr>
        <p:spPr>
          <a:xfrm>
            <a:off x="5196114" y="1364343"/>
            <a:ext cx="352697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Kader 17">
            <a:extLst>
              <a:ext uri="{FF2B5EF4-FFF2-40B4-BE49-F238E27FC236}">
                <a16:creationId xmlns:a16="http://schemas.microsoft.com/office/drawing/2014/main" id="{B7C73572-1774-9771-BBE8-981631ECFB15}"/>
              </a:ext>
            </a:extLst>
          </p:cNvPr>
          <p:cNvSpPr/>
          <p:nvPr/>
        </p:nvSpPr>
        <p:spPr>
          <a:xfrm>
            <a:off x="6604000" y="2046514"/>
            <a:ext cx="783771" cy="275772"/>
          </a:xfrm>
          <a:prstGeom prst="fram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9" name="Kader 18">
            <a:extLst>
              <a:ext uri="{FF2B5EF4-FFF2-40B4-BE49-F238E27FC236}">
                <a16:creationId xmlns:a16="http://schemas.microsoft.com/office/drawing/2014/main" id="{6CAEFF4D-C43A-4672-054C-DE2C5D1AC6A3}"/>
              </a:ext>
            </a:extLst>
          </p:cNvPr>
          <p:cNvSpPr/>
          <p:nvPr/>
        </p:nvSpPr>
        <p:spPr>
          <a:xfrm>
            <a:off x="6531431" y="3976916"/>
            <a:ext cx="783771" cy="275772"/>
          </a:xfrm>
          <a:prstGeom prst="fram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0" name="Kader 19">
            <a:extLst>
              <a:ext uri="{FF2B5EF4-FFF2-40B4-BE49-F238E27FC236}">
                <a16:creationId xmlns:a16="http://schemas.microsoft.com/office/drawing/2014/main" id="{843155F0-AD81-B429-6A77-4A6569B2C11A}"/>
              </a:ext>
            </a:extLst>
          </p:cNvPr>
          <p:cNvSpPr/>
          <p:nvPr/>
        </p:nvSpPr>
        <p:spPr>
          <a:xfrm rot="5400000">
            <a:off x="7387771" y="2899229"/>
            <a:ext cx="783771" cy="275772"/>
          </a:xfrm>
          <a:prstGeom prst="fram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1" name="Kader 20">
            <a:extLst>
              <a:ext uri="{FF2B5EF4-FFF2-40B4-BE49-F238E27FC236}">
                <a16:creationId xmlns:a16="http://schemas.microsoft.com/office/drawing/2014/main" id="{E60F10F4-A3FA-99F6-40B8-5012C2FFA7ED}"/>
              </a:ext>
            </a:extLst>
          </p:cNvPr>
          <p:cNvSpPr/>
          <p:nvPr/>
        </p:nvSpPr>
        <p:spPr>
          <a:xfrm rot="16200000">
            <a:off x="5693258" y="2899228"/>
            <a:ext cx="783771" cy="275772"/>
          </a:xfrm>
          <a:prstGeom prst="fram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2" name="Kader 21">
            <a:extLst>
              <a:ext uri="{FF2B5EF4-FFF2-40B4-BE49-F238E27FC236}">
                <a16:creationId xmlns:a16="http://schemas.microsoft.com/office/drawing/2014/main" id="{D58D9A83-D3D5-5E69-7212-6713D4865D61}"/>
              </a:ext>
            </a:extLst>
          </p:cNvPr>
          <p:cNvSpPr/>
          <p:nvPr/>
        </p:nvSpPr>
        <p:spPr>
          <a:xfrm rot="5400000">
            <a:off x="6531430" y="2775859"/>
            <a:ext cx="783771" cy="275772"/>
          </a:xfrm>
          <a:prstGeom prst="fram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91C36142-AA6B-761A-F5C3-0848013A4FEE}"/>
              </a:ext>
            </a:extLst>
          </p:cNvPr>
          <p:cNvCxnSpPr/>
          <p:nvPr/>
        </p:nvCxnSpPr>
        <p:spPr>
          <a:xfrm>
            <a:off x="6604000" y="1908627"/>
            <a:ext cx="78377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6FD495E3-D4D1-3050-4A74-12CFD1529C3B}"/>
              </a:ext>
            </a:extLst>
          </p:cNvPr>
          <p:cNvCxnSpPr>
            <a:cxnSpLocks/>
          </p:cNvCxnSpPr>
          <p:nvPr/>
        </p:nvCxnSpPr>
        <p:spPr>
          <a:xfrm>
            <a:off x="8040915" y="2590799"/>
            <a:ext cx="0" cy="91077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met pijl 26">
            <a:extLst>
              <a:ext uri="{FF2B5EF4-FFF2-40B4-BE49-F238E27FC236}">
                <a16:creationId xmlns:a16="http://schemas.microsoft.com/office/drawing/2014/main" id="{D2D5952D-86D6-0840-C4FC-A2C24E1E6A24}"/>
              </a:ext>
            </a:extLst>
          </p:cNvPr>
          <p:cNvCxnSpPr>
            <a:cxnSpLocks/>
          </p:cNvCxnSpPr>
          <p:nvPr/>
        </p:nvCxnSpPr>
        <p:spPr>
          <a:xfrm flipH="1">
            <a:off x="6447972" y="4368802"/>
            <a:ext cx="95068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met pijl 28">
            <a:extLst>
              <a:ext uri="{FF2B5EF4-FFF2-40B4-BE49-F238E27FC236}">
                <a16:creationId xmlns:a16="http://schemas.microsoft.com/office/drawing/2014/main" id="{D0C6EF77-E552-4653-32B2-5237C5497E37}"/>
              </a:ext>
            </a:extLst>
          </p:cNvPr>
          <p:cNvCxnSpPr>
            <a:cxnSpLocks/>
          </p:cNvCxnSpPr>
          <p:nvPr/>
        </p:nvCxnSpPr>
        <p:spPr>
          <a:xfrm flipV="1">
            <a:off x="5818443" y="2619832"/>
            <a:ext cx="0" cy="80916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met pijl 31">
            <a:extLst>
              <a:ext uri="{FF2B5EF4-FFF2-40B4-BE49-F238E27FC236}">
                <a16:creationId xmlns:a16="http://schemas.microsoft.com/office/drawing/2014/main" id="{46A73D59-3C51-D8B5-816D-AE531E70D7C2}"/>
              </a:ext>
            </a:extLst>
          </p:cNvPr>
          <p:cNvCxnSpPr>
            <a:cxnSpLocks/>
          </p:cNvCxnSpPr>
          <p:nvPr/>
        </p:nvCxnSpPr>
        <p:spPr>
          <a:xfrm flipH="1">
            <a:off x="7153759" y="2449282"/>
            <a:ext cx="10886" cy="102688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496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5CEEF233-80F3-0587-9D2A-E6434F360247}"/>
              </a:ext>
            </a:extLst>
          </p:cNvPr>
          <p:cNvSpPr txBox="1"/>
          <p:nvPr/>
        </p:nvSpPr>
        <p:spPr>
          <a:xfrm>
            <a:off x="2046514" y="453506"/>
            <a:ext cx="9158515" cy="5950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Nuper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quoque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quia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vos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quando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praesentia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vestra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fui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compertum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vos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habere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dixistis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aliquod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opusculum me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noviter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confecisse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sermonum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proprietate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mystica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rerum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significatione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quod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etiam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parvitate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postulastis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vobis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dirigi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feci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libenter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quod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petistis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et ipsum opus vobis, in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viginti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duobus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libris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terminatum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transmisi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Serenitati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Vestrae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placuerit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coram vobis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relegi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illud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faciatis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 et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aliquid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eo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dignum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emendatione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repertum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fuerit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cum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vestris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sagacissimis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lectoribus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prout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ratio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dictat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illud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emendare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curetis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pPr marL="0" marR="0" lvl="0" indent="0" algn="just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Sunt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eo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plura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exposita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rerum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naturis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et verborum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proprietatibus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nec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non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etiam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mystica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rerum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significatione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Quod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idcirco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ita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ordinandum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aestimavi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lector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prudens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continuatim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positam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inveniret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historicam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mysticam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singularum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rerum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explanationem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et sic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satisfacere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quodammodo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posset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suo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desiderio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in quo et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historiae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allegoriae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inveniret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manifestationem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kumimoji="0" lang="nl-BE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kumimoji="0" lang="nl-NL" sz="2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E3374C17-B1ED-835D-7A5D-83E2667AC008}"/>
              </a:ext>
            </a:extLst>
          </p:cNvPr>
          <p:cNvSpPr txBox="1"/>
          <p:nvPr/>
        </p:nvSpPr>
        <p:spPr>
          <a:xfrm>
            <a:off x="624114" y="725714"/>
            <a:ext cx="14646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Hrabanus Maurus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5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 rerum natura</a:t>
            </a:r>
            <a:r>
              <a:rPr kumimoji="0" lang="nl-BE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vel </a:t>
            </a:r>
            <a:r>
              <a:rPr kumimoji="0" lang="nl-BE" sz="15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 universis</a:t>
            </a:r>
            <a:endParaRPr kumimoji="0" lang="nl-BE" sz="15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5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Praefatio prima ad Ludovicum</a:t>
            </a:r>
            <a:endParaRPr kumimoji="0" lang="nl-NL" sz="15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3301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5CEEF233-80F3-0587-9D2A-E6434F360247}"/>
              </a:ext>
            </a:extLst>
          </p:cNvPr>
          <p:cNvSpPr txBox="1"/>
          <p:nvPr/>
        </p:nvSpPr>
        <p:spPr>
          <a:xfrm>
            <a:off x="2046514" y="453506"/>
            <a:ext cx="9158515" cy="5950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  <a:tabLst>
                <a:tab pos="-228600" algn="l"/>
                <a:tab pos="99060" algn="l"/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</a:tabLst>
            </a:pP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Haec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tibi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servitii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munuscula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vilia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parvi</a:t>
            </a:r>
            <a:endParaRPr lang="nl-BE" sz="2100" dirty="0">
              <a:solidFill>
                <a:schemeClr val="bg1">
                  <a:lumMod val="9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14000"/>
              </a:lnSpc>
              <a:tabLst>
                <a:tab pos="-228600" algn="l"/>
                <a:tab pos="99060" algn="l"/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</a:tabLst>
            </a:pP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Strabo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tuus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Grimalde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pater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doctissime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servus</a:t>
            </a:r>
            <a:endParaRPr lang="nl-BE" sz="2100" dirty="0">
              <a:solidFill>
                <a:schemeClr val="bg1">
                  <a:lumMod val="9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14000"/>
              </a:lnSpc>
              <a:tabLst>
                <a:tab pos="-228600" algn="l"/>
                <a:tab pos="99060" algn="l"/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</a:tabLst>
            </a:pP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Pectore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devoto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nullius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ponderis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offert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endParaRPr lang="nl-BE" sz="2100" dirty="0">
              <a:solidFill>
                <a:schemeClr val="bg1">
                  <a:lumMod val="9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14000"/>
              </a:lnSpc>
              <a:tabLst>
                <a:tab pos="-228600" algn="l"/>
                <a:tab pos="99060" algn="l"/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</a:tabLst>
            </a:pP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Ut cum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consepto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vilis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consederis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horti</a:t>
            </a:r>
            <a:endParaRPr lang="nl-BE" sz="2100" dirty="0">
              <a:solidFill>
                <a:schemeClr val="bg1">
                  <a:lumMod val="9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14000"/>
              </a:lnSpc>
              <a:tabLst>
                <a:tab pos="-228600" algn="l"/>
                <a:tab pos="99060" algn="l"/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</a:tabLst>
            </a:pP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Subter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opacatas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frondenti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vertice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malos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endParaRPr lang="nl-BE" sz="2100" dirty="0">
              <a:solidFill>
                <a:schemeClr val="bg1">
                  <a:lumMod val="9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14000"/>
              </a:lnSpc>
              <a:tabLst>
                <a:tab pos="-228600" algn="l"/>
                <a:tab pos="99060" algn="l"/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</a:tabLst>
            </a:pP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Persicus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imparibus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crines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ubi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dividit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umbris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endParaRPr lang="nl-BE" sz="2100" dirty="0">
              <a:solidFill>
                <a:schemeClr val="bg1">
                  <a:lumMod val="9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14000"/>
              </a:lnSpc>
              <a:tabLst>
                <a:tab pos="-228600" algn="l"/>
                <a:tab pos="99060" algn="l"/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</a:tabLst>
            </a:pP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Dum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tibi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cana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legunt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tenera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lanugine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poma</a:t>
            </a:r>
            <a:endParaRPr lang="nl-BE" sz="2100" dirty="0">
              <a:solidFill>
                <a:schemeClr val="bg1">
                  <a:lumMod val="9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14000"/>
              </a:lnSpc>
              <a:tabLst>
                <a:tab pos="-228600" algn="l"/>
                <a:tab pos="99060" algn="l"/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</a:tabLst>
            </a:pP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Ludentes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pueri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scola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laetabunda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tuorum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endParaRPr lang="nl-BE" sz="2100" dirty="0">
              <a:solidFill>
                <a:schemeClr val="bg1">
                  <a:lumMod val="9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14000"/>
              </a:lnSpc>
              <a:tabLst>
                <a:tab pos="-228600" algn="l"/>
                <a:tab pos="99060" algn="l"/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</a:tabLst>
            </a:pP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Atque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Volis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ingentia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mala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capacibus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indunt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endParaRPr lang="nl-BE" sz="2100" dirty="0">
              <a:solidFill>
                <a:schemeClr val="bg1">
                  <a:lumMod val="9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14000"/>
              </a:lnSpc>
              <a:tabLst>
                <a:tab pos="-228600" algn="l"/>
                <a:tab pos="99060" algn="l"/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</a:tabLst>
            </a:pP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Grandia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conantes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includere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corpora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palmis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:</a:t>
            </a:r>
            <a:endParaRPr lang="nl-BE" sz="2100" dirty="0">
              <a:solidFill>
                <a:schemeClr val="bg1">
                  <a:lumMod val="9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14000"/>
              </a:lnSpc>
              <a:tabLst>
                <a:tab pos="-228600" algn="l"/>
                <a:tab pos="99060" algn="l"/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</a:tabLst>
            </a:pP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Quo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moneare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habeas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nostri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pater alme,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laboris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endParaRPr lang="nl-BE" sz="2100" dirty="0">
              <a:solidFill>
                <a:schemeClr val="bg1">
                  <a:lumMod val="9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14000"/>
              </a:lnSpc>
              <a:tabLst>
                <a:tab pos="-228600" algn="l"/>
                <a:tab pos="99060" algn="l"/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</a:tabLst>
            </a:pP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Dum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relegis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quae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dedo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volens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interque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legendum</a:t>
            </a:r>
            <a:endParaRPr lang="nl-BE" sz="2100" dirty="0">
              <a:solidFill>
                <a:schemeClr val="bg1">
                  <a:lumMod val="9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14000"/>
              </a:lnSpc>
              <a:tabLst>
                <a:tab pos="-228600" algn="l"/>
                <a:tab pos="99060" algn="l"/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</a:tabLst>
            </a:pP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Ut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vitiosa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seces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deposco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placentia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firmes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nl-BE" sz="2100" dirty="0">
              <a:solidFill>
                <a:schemeClr val="bg1">
                  <a:lumMod val="9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14000"/>
              </a:lnSpc>
              <a:tabLst>
                <a:tab pos="-228600" algn="l"/>
                <a:tab pos="99060" algn="l"/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</a:tabLst>
            </a:pP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deus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aeterna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faciat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virtute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virentem</a:t>
            </a:r>
            <a:endParaRPr lang="nl-BE" sz="2100" dirty="0">
              <a:solidFill>
                <a:schemeClr val="bg1">
                  <a:lumMod val="9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14000"/>
              </a:lnSpc>
              <a:tabLst>
                <a:tab pos="-228600" algn="l"/>
                <a:tab pos="99060" algn="l"/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</a:tabLst>
            </a:pP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Inmarcescibilis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palmam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comprendere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vitae :</a:t>
            </a:r>
            <a:endParaRPr lang="nl-BE" sz="2100" dirty="0">
              <a:solidFill>
                <a:schemeClr val="bg1">
                  <a:lumMod val="9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14000"/>
              </a:lnSpc>
            </a:pP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Hoc pater, hoc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natus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hoc spiritus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annuat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almus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nl-BE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kumimoji="0" lang="nl-NL" sz="21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E3374C17-B1ED-835D-7A5D-83E2667AC008}"/>
              </a:ext>
            </a:extLst>
          </p:cNvPr>
          <p:cNvSpPr txBox="1"/>
          <p:nvPr/>
        </p:nvSpPr>
        <p:spPr>
          <a:xfrm>
            <a:off x="624114" y="725714"/>
            <a:ext cx="14646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Walahfrid Strabo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500" i="1" dirty="0">
                <a:solidFill>
                  <a:prstClr val="white">
                    <a:lumMod val="9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Hortulus</a:t>
            </a:r>
            <a:endParaRPr lang="nl-BE" sz="1500" dirty="0">
              <a:solidFill>
                <a:prstClr val="white">
                  <a:lumMod val="95000"/>
                </a:prst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500" b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429-444</a:t>
            </a:r>
            <a:endParaRPr kumimoji="0" lang="nl-NL" sz="1500" b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5439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9873511A-5164-A6A4-F091-0BCA8B90123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799" y="794021"/>
            <a:ext cx="8996284" cy="4823008"/>
          </a:xfrm>
          <a:prstGeom prst="rect">
            <a:avLst/>
          </a:prstGeom>
        </p:spPr>
      </p:pic>
      <p:sp>
        <p:nvSpPr>
          <p:cNvPr id="5" name="Kader 4">
            <a:extLst>
              <a:ext uri="{FF2B5EF4-FFF2-40B4-BE49-F238E27FC236}">
                <a16:creationId xmlns:a16="http://schemas.microsoft.com/office/drawing/2014/main" id="{8943ECC4-1514-3AE5-3792-959255E510BC}"/>
              </a:ext>
            </a:extLst>
          </p:cNvPr>
          <p:cNvSpPr/>
          <p:nvPr/>
        </p:nvSpPr>
        <p:spPr>
          <a:xfrm>
            <a:off x="2786743" y="1190171"/>
            <a:ext cx="754743" cy="1553029"/>
          </a:xfrm>
          <a:prstGeom prst="fram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C2917C6D-3399-5A00-F559-9A84B1A56110}"/>
              </a:ext>
            </a:extLst>
          </p:cNvPr>
          <p:cNvCxnSpPr/>
          <p:nvPr/>
        </p:nvCxnSpPr>
        <p:spPr>
          <a:xfrm flipV="1">
            <a:off x="3135086" y="1465943"/>
            <a:ext cx="0" cy="100148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296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5CEEF233-80F3-0587-9D2A-E6434F360247}"/>
              </a:ext>
            </a:extLst>
          </p:cNvPr>
          <p:cNvSpPr txBox="1"/>
          <p:nvPr/>
        </p:nvSpPr>
        <p:spPr>
          <a:xfrm>
            <a:off x="2046514" y="453506"/>
            <a:ext cx="9158515" cy="300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  <a:tabLst>
                <a:tab pos="-228600" algn="l"/>
                <a:tab pos="99060" algn="l"/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</a:tabLst>
            </a:pP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Haec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tibi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servitii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munuscula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vilia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parvi</a:t>
            </a:r>
            <a:endParaRPr lang="nl-BE" sz="2100" dirty="0">
              <a:solidFill>
                <a:schemeClr val="bg1">
                  <a:lumMod val="9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14000"/>
              </a:lnSpc>
              <a:tabLst>
                <a:tab pos="-228600" algn="l"/>
                <a:tab pos="99060" algn="l"/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</a:tabLst>
            </a:pP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Strabo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tuus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Grimalde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pater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doctissime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servus</a:t>
            </a:r>
            <a:endParaRPr lang="nl-BE" sz="2100" dirty="0">
              <a:solidFill>
                <a:schemeClr val="bg1">
                  <a:lumMod val="9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14000"/>
              </a:lnSpc>
              <a:tabLst>
                <a:tab pos="-228600" algn="l"/>
                <a:tab pos="99060" algn="l"/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</a:tabLst>
            </a:pP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Pectore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devoto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nullius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ponderis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offert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endParaRPr lang="nl-BE" sz="2100" dirty="0">
              <a:solidFill>
                <a:schemeClr val="bg1">
                  <a:lumMod val="9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14000"/>
              </a:lnSpc>
              <a:tabLst>
                <a:tab pos="-228600" algn="l"/>
                <a:tab pos="99060" algn="l"/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</a:tabLst>
            </a:pP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Ut cum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consepto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vilis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consederis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horti</a:t>
            </a:r>
            <a:endParaRPr lang="nl-BE" sz="2100" dirty="0">
              <a:solidFill>
                <a:schemeClr val="bg1">
                  <a:lumMod val="9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14000"/>
              </a:lnSpc>
              <a:tabLst>
                <a:tab pos="-228600" algn="l"/>
                <a:tab pos="99060" algn="l"/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</a:tabLst>
            </a:pP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Subter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opacatas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frondenti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vertice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malos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endParaRPr lang="nl-BE" sz="2100" dirty="0">
              <a:solidFill>
                <a:schemeClr val="bg1">
                  <a:lumMod val="9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14000"/>
              </a:lnSpc>
              <a:tabLst>
                <a:tab pos="-228600" algn="l"/>
                <a:tab pos="99060" algn="l"/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</a:tabLst>
            </a:pP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2100" dirty="0" err="1">
                <a:solidFill>
                  <a:srgbClr val="FF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Persicus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imparibus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crines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ubi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dividit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umbris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endParaRPr lang="nl-BE" sz="2100" dirty="0">
              <a:solidFill>
                <a:schemeClr val="bg1">
                  <a:lumMod val="9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14000"/>
              </a:lnSpc>
              <a:tabLst>
                <a:tab pos="-228600" algn="l"/>
                <a:tab pos="99060" algn="l"/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</a:tabLst>
            </a:pP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Dum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tibi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cana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legunt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tenera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lanugine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poma</a:t>
            </a:r>
            <a:endParaRPr lang="nl-BE" sz="2100" dirty="0">
              <a:solidFill>
                <a:srgbClr val="FF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14000"/>
              </a:lnSpc>
              <a:tabLst>
                <a:tab pos="-228600" algn="l"/>
                <a:tab pos="99060" algn="l"/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</a:tabLst>
            </a:pP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Ludentes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pueri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scola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laetabunda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tuorum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nl-BE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kumimoji="0" lang="nl-NL" sz="21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E3374C17-B1ED-835D-7A5D-83E2667AC008}"/>
              </a:ext>
            </a:extLst>
          </p:cNvPr>
          <p:cNvSpPr txBox="1"/>
          <p:nvPr/>
        </p:nvSpPr>
        <p:spPr>
          <a:xfrm>
            <a:off x="624114" y="725714"/>
            <a:ext cx="14646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Walahfrid Strabo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500" i="1" dirty="0">
                <a:solidFill>
                  <a:prstClr val="white">
                    <a:lumMod val="9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Hortulus</a:t>
            </a:r>
            <a:endParaRPr lang="nl-BE" sz="1500" dirty="0">
              <a:solidFill>
                <a:prstClr val="white">
                  <a:lumMod val="95000"/>
                </a:prst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500" b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429-444</a:t>
            </a:r>
            <a:endParaRPr kumimoji="0" lang="nl-NL" sz="1500" b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962E3B7-3599-EC35-EF50-5A1A167DF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4571" y="546099"/>
            <a:ext cx="2064658" cy="5094319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C0C26F30-BE12-1C37-A914-E73EC2A8AAB7}"/>
              </a:ext>
            </a:extLst>
          </p:cNvPr>
          <p:cNvSpPr txBox="1"/>
          <p:nvPr/>
        </p:nvSpPr>
        <p:spPr>
          <a:xfrm>
            <a:off x="2088808" y="3875314"/>
            <a:ext cx="67213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ligna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soli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haec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/ semper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sanctissima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crux</a:t>
            </a:r>
          </a:p>
          <a:p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qua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perpetuae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/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poma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salutis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olent</a:t>
            </a:r>
            <a:endParaRPr lang="nl-NL" sz="2100" dirty="0">
              <a:solidFill>
                <a:schemeClr val="bg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9567CCC3-C962-F5C2-955C-2A3EF0E92096}"/>
              </a:ext>
            </a:extLst>
          </p:cNvPr>
          <p:cNvSpPr txBox="1"/>
          <p:nvPr/>
        </p:nvSpPr>
        <p:spPr>
          <a:xfrm>
            <a:off x="2088808" y="5032271"/>
            <a:ext cx="67213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Hanc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circum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iaceant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defuncta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cadavera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fratrum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Qua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radiante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iterum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Regna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poli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accipiant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5CEEF233-80F3-0587-9D2A-E6434F360247}"/>
              </a:ext>
            </a:extLst>
          </p:cNvPr>
          <p:cNvSpPr txBox="1"/>
          <p:nvPr/>
        </p:nvSpPr>
        <p:spPr>
          <a:xfrm>
            <a:off x="2046514" y="453506"/>
            <a:ext cx="9158515" cy="605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Tetricus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Italicis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quondam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regnator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oris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b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Multis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opibus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tantum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sibi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servat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avarus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b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secum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infelix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piceo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spaciatur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verno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b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Cui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nihil in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mundo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nisi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vix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fama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arida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restat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b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Quamquam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thermarum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vulgus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vada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praeparat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olli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b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Hoc sine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nec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causa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nam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omni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maledicitur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ore, </a:t>
            </a:r>
            <a:b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Blasphemumque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dei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ipsius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sententia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mundi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b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Ignibus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aeternis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magnaeque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addicit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abysso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b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Quam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statuam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vivo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artifices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si forte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dederunt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b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Credito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blanditos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insano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hac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arte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leoni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b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etiam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quod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credo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magis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miser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ipse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ubebat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b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Haec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simulacra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dari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quod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saepe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superbia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dictat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b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Infelix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nam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nullus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erit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nisi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deserit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ipse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b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Scire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quod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audens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sese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quod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credere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non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b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Curribus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atque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equis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noris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si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stare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superbos, </a:t>
            </a:r>
            <a:b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quod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sedit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equo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tecum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miraberis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 err="1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unquam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nl-BE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100" dirty="0">
                <a:solidFill>
                  <a:schemeClr val="bg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nl-BE" sz="2100" dirty="0">
              <a:solidFill>
                <a:schemeClr val="bg1">
                  <a:lumMod val="9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E3374C17-B1ED-835D-7A5D-83E2667AC008}"/>
              </a:ext>
            </a:extLst>
          </p:cNvPr>
          <p:cNvSpPr txBox="1"/>
          <p:nvPr/>
        </p:nvSpPr>
        <p:spPr>
          <a:xfrm>
            <a:off x="624114" y="725714"/>
            <a:ext cx="1464694" cy="1645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nl-BE" sz="15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Walahfrid, </a:t>
            </a:r>
          </a:p>
          <a:p>
            <a:pPr algn="r">
              <a:lnSpc>
                <a:spcPct val="114000"/>
              </a:lnSpc>
            </a:pPr>
            <a:r>
              <a:rPr lang="nl-BE" sz="1500" i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Versus in Aquisgrani Palatio editi </a:t>
            </a:r>
          </a:p>
          <a:p>
            <a:pPr algn="r">
              <a:lnSpc>
                <a:spcPct val="114000"/>
              </a:lnSpc>
            </a:pPr>
            <a:r>
              <a:rPr lang="nl-BE" sz="1500" i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 imagine Tetrici </a:t>
            </a:r>
            <a:r>
              <a:rPr lang="nl-BE" sz="15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30-43</a:t>
            </a:r>
            <a:endParaRPr kumimoji="0" lang="nl-NL" sz="1500" b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335E5F2-2FE4-D73B-71C8-62D3CFBD371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6359" y="725714"/>
            <a:ext cx="2845717" cy="419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330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A7CFBB60-D78C-2674-4A13-F745CA4877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246742"/>
            <a:ext cx="7772400" cy="589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710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A7FF60C-A9FE-ED6C-2157-927A4A6AF1D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1361" y="449941"/>
            <a:ext cx="4282305" cy="4259943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239F6F79-0356-A6BC-C7EC-3BD22F12A25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9002" y="449941"/>
            <a:ext cx="2841638" cy="558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427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D1063CB2-C035-2022-897E-DEAC4AD0E6B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7043" y="116113"/>
            <a:ext cx="3097914" cy="612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531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43BE2A2D-BCDB-07E3-32E1-BADE46F0E46A}"/>
              </a:ext>
            </a:extLst>
          </p:cNvPr>
          <p:cNvSpPr txBox="1"/>
          <p:nvPr/>
        </p:nvSpPr>
        <p:spPr>
          <a:xfrm>
            <a:off x="1556273" y="2365999"/>
            <a:ext cx="90794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Calibri" panose="020F0502020204030204" pitchFamily="34" charset="0"/>
                <a:cs typeface="Times New Roman (Hoofdtekst CS)"/>
              </a:rPr>
              <a:t>DE TRIBUS IMPOSTORIBUS</a:t>
            </a:r>
            <a:endParaRPr kumimoji="0" lang="nl-NL" sz="2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0972B701-D901-B347-D423-D3E3A9ECA2A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84" y="675586"/>
            <a:ext cx="2126292" cy="1402762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0AF1348D-270B-7352-6ED1-F777576FFC6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4609" y="678558"/>
            <a:ext cx="2908302" cy="139979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60FC40AD-0BA9-C143-E436-26C98D82D66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8834" y="2307432"/>
            <a:ext cx="7974330" cy="396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692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43BE2A2D-BCDB-07E3-32E1-BADE46F0E46A}"/>
              </a:ext>
            </a:extLst>
          </p:cNvPr>
          <p:cNvSpPr txBox="1"/>
          <p:nvPr/>
        </p:nvSpPr>
        <p:spPr>
          <a:xfrm>
            <a:off x="1556273" y="2365999"/>
            <a:ext cx="90794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Calibri" panose="020F0502020204030204" pitchFamily="34" charset="0"/>
                <a:cs typeface="Times New Roman (Hoofdtekst CS)"/>
              </a:rPr>
              <a:t>DE TRIBUS IMPOSTORIBUS</a:t>
            </a:r>
            <a:endParaRPr kumimoji="0" lang="nl-NL" sz="2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0972B701-D901-B347-D423-D3E3A9ECA2A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83" y="675586"/>
            <a:ext cx="4485455" cy="2959154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0AF1348D-270B-7352-6ED1-F777576FFC6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0940" y="678558"/>
            <a:ext cx="6141971" cy="295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923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43BE2A2D-BCDB-07E3-32E1-BADE46F0E46A}"/>
              </a:ext>
            </a:extLst>
          </p:cNvPr>
          <p:cNvSpPr txBox="1"/>
          <p:nvPr/>
        </p:nvSpPr>
        <p:spPr>
          <a:xfrm>
            <a:off x="1556273" y="2365999"/>
            <a:ext cx="90794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Calibri" panose="020F0502020204030204" pitchFamily="34" charset="0"/>
                <a:cs typeface="Times New Roman (Hoofdtekst CS)"/>
              </a:rPr>
              <a:t>DE TRIBUS IMPOSTORIBUS</a:t>
            </a:r>
            <a:endParaRPr kumimoji="0" lang="nl-NL" sz="2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0972B701-D901-B347-D423-D3E3A9ECA2A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83" y="675586"/>
            <a:ext cx="4485455" cy="2959154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DC0AB84C-D5CB-74BA-7612-67614922939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7507" y="675585"/>
            <a:ext cx="6219055" cy="470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219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43BE2A2D-BCDB-07E3-32E1-BADE46F0E46A}"/>
              </a:ext>
            </a:extLst>
          </p:cNvPr>
          <p:cNvSpPr txBox="1"/>
          <p:nvPr/>
        </p:nvSpPr>
        <p:spPr>
          <a:xfrm>
            <a:off x="1556273" y="2365999"/>
            <a:ext cx="90794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Calibri" panose="020F0502020204030204" pitchFamily="34" charset="0"/>
                <a:cs typeface="Times New Roman (Hoofdtekst CS)"/>
              </a:rPr>
              <a:t>DE TRIBUS IMPOSTORIBUS</a:t>
            </a:r>
            <a:endParaRPr kumimoji="0" lang="nl-NL" sz="2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0972B701-D901-B347-D423-D3E3A9ECA2A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83" y="675586"/>
            <a:ext cx="1366869" cy="901754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DC0AB84C-D5CB-74BA-7612-67614922939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6920" y="675586"/>
            <a:ext cx="2009642" cy="1521338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D70C27DF-268C-A8E3-BE73-9502BEDF463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799" y="2365999"/>
            <a:ext cx="7772400" cy="392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39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43BE2A2D-BCDB-07E3-32E1-BADE46F0E46A}"/>
              </a:ext>
            </a:extLst>
          </p:cNvPr>
          <p:cNvSpPr txBox="1"/>
          <p:nvPr/>
        </p:nvSpPr>
        <p:spPr>
          <a:xfrm>
            <a:off x="1556273" y="2365999"/>
            <a:ext cx="90794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Calibri" panose="020F0502020204030204" pitchFamily="34" charset="0"/>
                <a:cs typeface="Times New Roman (Hoofdtekst CS)"/>
              </a:rPr>
              <a:t>DE TRIBUS IMPOSTORIBUS</a:t>
            </a:r>
            <a:endParaRPr kumimoji="0" lang="nl-NL" sz="2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0972B701-D901-B347-D423-D3E3A9ECA2A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83" y="675586"/>
            <a:ext cx="3151393" cy="2079044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DB1D0461-3209-4B0D-A47F-D7E044055CE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4865" y="670210"/>
            <a:ext cx="4998551" cy="2079044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5EF4DE2B-D58E-9C3E-4D46-3283974CBA8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3499" y="2919579"/>
            <a:ext cx="4445000" cy="3357908"/>
          </a:xfrm>
          <a:prstGeom prst="rect">
            <a:avLst/>
          </a:prstGeom>
        </p:spPr>
      </p:pic>
      <p:sp>
        <p:nvSpPr>
          <p:cNvPr id="3" name="Kader 2">
            <a:extLst>
              <a:ext uri="{FF2B5EF4-FFF2-40B4-BE49-F238E27FC236}">
                <a16:creationId xmlns:a16="http://schemas.microsoft.com/office/drawing/2014/main" id="{99BB4FA3-1AD5-ADA4-697C-098DD9DF6CD0}"/>
              </a:ext>
            </a:extLst>
          </p:cNvPr>
          <p:cNvSpPr/>
          <p:nvPr/>
        </p:nvSpPr>
        <p:spPr>
          <a:xfrm>
            <a:off x="9739086" y="1030514"/>
            <a:ext cx="435428" cy="508000"/>
          </a:xfrm>
          <a:prstGeom prst="fram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41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1883</TotalTime>
  <Words>4271</Words>
  <Application>Microsoft Macintosh PowerPoint</Application>
  <PresentationFormat>Breedbeeld</PresentationFormat>
  <Paragraphs>232</Paragraphs>
  <Slides>49</Slides>
  <Notes>49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2</vt:i4>
      </vt:variant>
      <vt:variant>
        <vt:lpstr>Diatitels</vt:lpstr>
      </vt:variant>
      <vt:variant>
        <vt:i4>49</vt:i4>
      </vt:variant>
    </vt:vector>
  </HeadingPairs>
  <TitlesOfParts>
    <vt:vector size="57" baseType="lpstr">
      <vt:lpstr>Arial</vt:lpstr>
      <vt:lpstr>Calibri</vt:lpstr>
      <vt:lpstr>Calibri Light</vt:lpstr>
      <vt:lpstr>Systeemlettertype regulier</vt:lpstr>
      <vt:lpstr>Verdana</vt:lpstr>
      <vt:lpstr>Wingdings</vt:lpstr>
      <vt:lpstr>Office-thema</vt:lpstr>
      <vt:lpstr>2_Kantoorthema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Wim Verbaal</dc:creator>
  <cp:lastModifiedBy>Wim Verbaal</cp:lastModifiedBy>
  <cp:revision>22</cp:revision>
  <dcterms:created xsi:type="dcterms:W3CDTF">2023-05-17T16:41:21Z</dcterms:created>
  <dcterms:modified xsi:type="dcterms:W3CDTF">2023-05-22T08:41:47Z</dcterms:modified>
</cp:coreProperties>
</file>